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1"/>
  </p:notesMasterIdLst>
  <p:sldIdLst>
    <p:sldId id="263" r:id="rId2"/>
    <p:sldId id="269" r:id="rId3"/>
    <p:sldId id="285" r:id="rId4"/>
    <p:sldId id="267" r:id="rId5"/>
    <p:sldId id="274" r:id="rId6"/>
    <p:sldId id="271" r:id="rId7"/>
    <p:sldId id="272" r:id="rId8"/>
    <p:sldId id="273" r:id="rId9"/>
    <p:sldId id="275" r:id="rId10"/>
    <p:sldId id="277" r:id="rId11"/>
    <p:sldId id="278" r:id="rId12"/>
    <p:sldId id="276" r:id="rId13"/>
    <p:sldId id="279" r:id="rId14"/>
    <p:sldId id="280" r:id="rId15"/>
    <p:sldId id="281" r:id="rId16"/>
    <p:sldId id="282" r:id="rId17"/>
    <p:sldId id="283" r:id="rId18"/>
    <p:sldId id="284" r:id="rId19"/>
    <p:sldId id="270" r:id="rId20"/>
  </p:sldIdLst>
  <p:sldSz cx="24387175" cy="13716000"/>
  <p:notesSz cx="6858000" cy="9144000"/>
  <p:defaultTextStyle>
    <a:defPPr>
      <a:defRPr lang="en-US"/>
    </a:defPPr>
    <a:lvl1pPr marL="0" algn="l" defTabSz="1828343" rtl="0" eaLnBrk="1" latinLnBrk="0" hangingPunct="1">
      <a:defRPr sz="3600" kern="1200">
        <a:solidFill>
          <a:schemeClr val="tx1"/>
        </a:solidFill>
        <a:latin typeface="+mn-lt"/>
        <a:ea typeface="+mn-ea"/>
        <a:cs typeface="+mn-cs"/>
      </a:defRPr>
    </a:lvl1pPr>
    <a:lvl2pPr marL="914174" algn="l" defTabSz="1828343" rtl="0" eaLnBrk="1" latinLnBrk="0" hangingPunct="1">
      <a:defRPr sz="3600" kern="1200">
        <a:solidFill>
          <a:schemeClr val="tx1"/>
        </a:solidFill>
        <a:latin typeface="+mn-lt"/>
        <a:ea typeface="+mn-ea"/>
        <a:cs typeface="+mn-cs"/>
      </a:defRPr>
    </a:lvl2pPr>
    <a:lvl3pPr marL="1828343" algn="l" defTabSz="1828343" rtl="0" eaLnBrk="1" latinLnBrk="0" hangingPunct="1">
      <a:defRPr sz="3600" kern="1200">
        <a:solidFill>
          <a:schemeClr val="tx1"/>
        </a:solidFill>
        <a:latin typeface="+mn-lt"/>
        <a:ea typeface="+mn-ea"/>
        <a:cs typeface="+mn-cs"/>
      </a:defRPr>
    </a:lvl3pPr>
    <a:lvl4pPr marL="2742515" algn="l" defTabSz="1828343" rtl="0" eaLnBrk="1" latinLnBrk="0" hangingPunct="1">
      <a:defRPr sz="3600" kern="1200">
        <a:solidFill>
          <a:schemeClr val="tx1"/>
        </a:solidFill>
        <a:latin typeface="+mn-lt"/>
        <a:ea typeface="+mn-ea"/>
        <a:cs typeface="+mn-cs"/>
      </a:defRPr>
    </a:lvl4pPr>
    <a:lvl5pPr marL="3656687" algn="l" defTabSz="1828343" rtl="0" eaLnBrk="1" latinLnBrk="0" hangingPunct="1">
      <a:defRPr sz="3600" kern="1200">
        <a:solidFill>
          <a:schemeClr val="tx1"/>
        </a:solidFill>
        <a:latin typeface="+mn-lt"/>
        <a:ea typeface="+mn-ea"/>
        <a:cs typeface="+mn-cs"/>
      </a:defRPr>
    </a:lvl5pPr>
    <a:lvl6pPr marL="4570857" algn="l" defTabSz="1828343" rtl="0" eaLnBrk="1" latinLnBrk="0" hangingPunct="1">
      <a:defRPr sz="3600" kern="1200">
        <a:solidFill>
          <a:schemeClr val="tx1"/>
        </a:solidFill>
        <a:latin typeface="+mn-lt"/>
        <a:ea typeface="+mn-ea"/>
        <a:cs typeface="+mn-cs"/>
      </a:defRPr>
    </a:lvl6pPr>
    <a:lvl7pPr marL="5485028" algn="l" defTabSz="1828343" rtl="0" eaLnBrk="1" latinLnBrk="0" hangingPunct="1">
      <a:defRPr sz="3600" kern="1200">
        <a:solidFill>
          <a:schemeClr val="tx1"/>
        </a:solidFill>
        <a:latin typeface="+mn-lt"/>
        <a:ea typeface="+mn-ea"/>
        <a:cs typeface="+mn-cs"/>
      </a:defRPr>
    </a:lvl7pPr>
    <a:lvl8pPr marL="6399200" algn="l" defTabSz="1828343" rtl="0" eaLnBrk="1" latinLnBrk="0" hangingPunct="1">
      <a:defRPr sz="3600" kern="1200">
        <a:solidFill>
          <a:schemeClr val="tx1"/>
        </a:solidFill>
        <a:latin typeface="+mn-lt"/>
        <a:ea typeface="+mn-ea"/>
        <a:cs typeface="+mn-cs"/>
      </a:defRPr>
    </a:lvl8pPr>
    <a:lvl9pPr marL="7313372" algn="l" defTabSz="1828343"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82"/>
    <p:restoredTop sz="94715"/>
  </p:normalViewPr>
  <p:slideViewPr>
    <p:cSldViewPr snapToGrid="0" snapToObjects="1">
      <p:cViewPr varScale="1">
        <p:scale>
          <a:sx n="60" d="100"/>
          <a:sy n="60" d="100"/>
        </p:scale>
        <p:origin x="96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67D35-DCEE-DD44-8260-60B2817D58AE}" type="datetimeFigureOut">
              <a:rPr lang="en-US" smtClean="0"/>
              <a:t>7/5/2017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B4182F-808F-3E4D-BF42-746601B6106A}" type="slidenum">
              <a:rPr lang="en-US" smtClean="0"/>
              <a:t>‹#›</a:t>
            </a:fld>
            <a:endParaRPr lang="en-US"/>
          </a:p>
        </p:txBody>
      </p:sp>
    </p:spTree>
    <p:extLst>
      <p:ext uri="{BB962C8B-B14F-4D97-AF65-F5344CB8AC3E}">
        <p14:creationId xmlns:p14="http://schemas.microsoft.com/office/powerpoint/2010/main" val="1752429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8195" y="4307443"/>
            <a:ext cx="20265656" cy="4775200"/>
          </a:xfrm>
        </p:spPr>
        <p:txBody>
          <a:bodyPr anchor="b"/>
          <a:lstStyle>
            <a:lvl1pPr algn="l">
              <a:defRPr sz="12000">
                <a:solidFill>
                  <a:schemeClr val="bg2"/>
                </a:solidFill>
              </a:defRPr>
            </a:lvl1pPr>
          </a:lstStyle>
          <a:p>
            <a:r>
              <a:rPr lang="en-US" dirty="0"/>
              <a:t>Click to edit Master title style</a:t>
            </a:r>
          </a:p>
        </p:txBody>
      </p:sp>
      <p:sp>
        <p:nvSpPr>
          <p:cNvPr id="3" name="Subtitle 2"/>
          <p:cNvSpPr>
            <a:spLocks noGrp="1"/>
          </p:cNvSpPr>
          <p:nvPr>
            <p:ph type="subTitle" idx="1"/>
          </p:nvPr>
        </p:nvSpPr>
        <p:spPr>
          <a:xfrm>
            <a:off x="978195" y="9266793"/>
            <a:ext cx="20265656" cy="3311524"/>
          </a:xfrm>
        </p:spPr>
        <p:txBody>
          <a:bodyPr/>
          <a:lstStyle>
            <a:lvl1pPr marL="0" indent="0" algn="l">
              <a:buNone/>
              <a:defRPr sz="4800">
                <a:solidFill>
                  <a:schemeClr val="bg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1_Contn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7726" y="4114799"/>
            <a:ext cx="12346007" cy="7607301"/>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C16806B-15E6-1E40-912D-5D4A88C399A9}"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ED9F-5FF0-ED4B-93E8-DAFF6737DC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Content 5">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7726" y="4114799"/>
            <a:ext cx="12346007" cy="7607301"/>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C16806B-15E6-1E40-912D-5D4A88C399A9}"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ED9F-5FF0-ED4B-93E8-DAFF6737DC6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1_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7726" y="4114799"/>
            <a:ext cx="12346007" cy="7607301"/>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C16806B-15E6-1E40-912D-5D4A88C399A9}"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ED9F-5FF0-ED4B-93E8-DAFF6737DC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8195" y="3419477"/>
            <a:ext cx="2171966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978195" y="9178927"/>
            <a:ext cx="21719660" cy="3000374"/>
          </a:xfrm>
        </p:spPr>
        <p:txBody>
          <a:bodyPr/>
          <a:lstStyle>
            <a:lvl1pPr marL="0" indent="0">
              <a:buNone/>
              <a:defRPr sz="4800">
                <a:solidFill>
                  <a:schemeClr val="accent1"/>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35665" y="815311"/>
            <a:ext cx="18649507" cy="2608372"/>
          </a:xfrm>
        </p:spPr>
        <p:txBody>
          <a:bodyPr anchor="t"/>
          <a:lstStyle/>
          <a:p>
            <a:r>
              <a:rPr lang="en-US"/>
              <a:t>Click to edit Master title style</a:t>
            </a:r>
            <a:endParaRPr lang="en-US" dirty="0"/>
          </a:p>
        </p:txBody>
      </p:sp>
      <p:sp>
        <p:nvSpPr>
          <p:cNvPr id="3" name="Content Placeholder 2"/>
          <p:cNvSpPr>
            <a:spLocks noGrp="1"/>
          </p:cNvSpPr>
          <p:nvPr>
            <p:ph idx="1"/>
          </p:nvPr>
        </p:nvSpPr>
        <p:spPr>
          <a:xfrm>
            <a:off x="935665" y="3651250"/>
            <a:ext cx="22515846"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Conten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35665" y="815311"/>
            <a:ext cx="18649507" cy="2608372"/>
          </a:xfrm>
        </p:spPr>
        <p:txBody>
          <a:bodyPr anchor="t"/>
          <a:lstStyle/>
          <a:p>
            <a:r>
              <a:rPr lang="en-US"/>
              <a:t>Click to edit Master title style</a:t>
            </a:r>
            <a:endParaRPr lang="en-US" dirty="0"/>
          </a:p>
        </p:txBody>
      </p:sp>
      <p:sp>
        <p:nvSpPr>
          <p:cNvPr id="3" name="Content Placeholder 2"/>
          <p:cNvSpPr>
            <a:spLocks noGrp="1"/>
          </p:cNvSpPr>
          <p:nvPr>
            <p:ph idx="1"/>
          </p:nvPr>
        </p:nvSpPr>
        <p:spPr>
          <a:xfrm>
            <a:off x="935665" y="3651250"/>
            <a:ext cx="22515846"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t 2">
    <p:spTree>
      <p:nvGrpSpPr>
        <p:cNvPr id="1" name=""/>
        <p:cNvGrpSpPr/>
        <p:nvPr/>
      </p:nvGrpSpPr>
      <p:grpSpPr>
        <a:xfrm>
          <a:off x="0" y="0"/>
          <a:ext cx="0" cy="0"/>
          <a:chOff x="0" y="0"/>
          <a:chExt cx="0" cy="0"/>
        </a:xfrm>
      </p:grpSpPr>
      <p:sp>
        <p:nvSpPr>
          <p:cNvPr id="2" name="Title 1"/>
          <p:cNvSpPr>
            <a:spLocks noGrp="1"/>
          </p:cNvSpPr>
          <p:nvPr>
            <p:ph type="title"/>
          </p:nvPr>
        </p:nvSpPr>
        <p:spPr>
          <a:xfrm>
            <a:off x="935665" y="820737"/>
            <a:ext cx="18309265" cy="2651126"/>
          </a:xfrm>
        </p:spPr>
        <p:txBody>
          <a:bodyPr anchor="t"/>
          <a:lstStyle/>
          <a:p>
            <a:r>
              <a:rPr lang="en-US"/>
              <a:t>Click to edit Master title style</a:t>
            </a:r>
            <a:endParaRPr lang="en-US" dirty="0"/>
          </a:p>
        </p:txBody>
      </p:sp>
      <p:sp>
        <p:nvSpPr>
          <p:cNvPr id="3" name="Content Placeholder 2"/>
          <p:cNvSpPr>
            <a:spLocks noGrp="1"/>
          </p:cNvSpPr>
          <p:nvPr>
            <p:ph sz="half" idx="1"/>
          </p:nvPr>
        </p:nvSpPr>
        <p:spPr>
          <a:xfrm>
            <a:off x="935665" y="3651250"/>
            <a:ext cx="11036595" cy="87026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2418828" y="3651250"/>
            <a:ext cx="11032682"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1_Conte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35665" y="820737"/>
            <a:ext cx="18309265" cy="2651126"/>
          </a:xfrm>
        </p:spPr>
        <p:txBody>
          <a:bodyPr anchor="t"/>
          <a:lstStyle/>
          <a:p>
            <a:r>
              <a:rPr lang="en-US"/>
              <a:t>Click to edit Master title style</a:t>
            </a:r>
            <a:endParaRPr lang="en-US" dirty="0"/>
          </a:p>
        </p:txBody>
      </p:sp>
      <p:sp>
        <p:nvSpPr>
          <p:cNvPr id="3" name="Content Placeholder 2"/>
          <p:cNvSpPr>
            <a:spLocks noGrp="1"/>
          </p:cNvSpPr>
          <p:nvPr>
            <p:ph sz="half" idx="1"/>
          </p:nvPr>
        </p:nvSpPr>
        <p:spPr>
          <a:xfrm>
            <a:off x="935665" y="3651250"/>
            <a:ext cx="11036595" cy="87026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2418828" y="3651250"/>
            <a:ext cx="11032682"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tent 3">
    <p:spTree>
      <p:nvGrpSpPr>
        <p:cNvPr id="1" name=""/>
        <p:cNvGrpSpPr/>
        <p:nvPr/>
      </p:nvGrpSpPr>
      <p:grpSpPr>
        <a:xfrm>
          <a:off x="0" y="0"/>
          <a:ext cx="0" cy="0"/>
          <a:chOff x="0" y="0"/>
          <a:chExt cx="0" cy="0"/>
        </a:xfrm>
      </p:grpSpPr>
      <p:sp>
        <p:nvSpPr>
          <p:cNvPr id="2" name="Title 1"/>
          <p:cNvSpPr>
            <a:spLocks noGrp="1"/>
          </p:cNvSpPr>
          <p:nvPr>
            <p:ph type="title"/>
          </p:nvPr>
        </p:nvSpPr>
        <p:spPr>
          <a:xfrm>
            <a:off x="935666" y="819963"/>
            <a:ext cx="18925954" cy="2008297"/>
          </a:xfrm>
        </p:spPr>
        <p:txBody>
          <a:bodyPr anchor="t"/>
          <a:lstStyle/>
          <a:p>
            <a:r>
              <a:rPr lang="en-US" dirty="0"/>
              <a:t>Click to edit Master title style</a:t>
            </a:r>
          </a:p>
        </p:txBody>
      </p:sp>
      <p:sp>
        <p:nvSpPr>
          <p:cNvPr id="3" name="Text Placeholder 2"/>
          <p:cNvSpPr>
            <a:spLocks noGrp="1"/>
          </p:cNvSpPr>
          <p:nvPr>
            <p:ph type="body" idx="1"/>
          </p:nvPr>
        </p:nvSpPr>
        <p:spPr>
          <a:xfrm>
            <a:off x="935666" y="3362326"/>
            <a:ext cx="11061048"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935666" y="5010150"/>
            <a:ext cx="11061048"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6007" y="3362326"/>
            <a:ext cx="1036772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6007" y="5010150"/>
            <a:ext cx="1036772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1_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35666" y="819963"/>
            <a:ext cx="18925954" cy="2008297"/>
          </a:xfrm>
        </p:spPr>
        <p:txBody>
          <a:bodyPr anchor="t"/>
          <a:lstStyle/>
          <a:p>
            <a:r>
              <a:rPr lang="en-US" dirty="0"/>
              <a:t>Click to edit Master title style</a:t>
            </a:r>
          </a:p>
        </p:txBody>
      </p:sp>
      <p:sp>
        <p:nvSpPr>
          <p:cNvPr id="3" name="Text Placeholder 2"/>
          <p:cNvSpPr>
            <a:spLocks noGrp="1"/>
          </p:cNvSpPr>
          <p:nvPr>
            <p:ph type="body" idx="1"/>
          </p:nvPr>
        </p:nvSpPr>
        <p:spPr>
          <a:xfrm>
            <a:off x="935666" y="3362326"/>
            <a:ext cx="11061048"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935666" y="5010150"/>
            <a:ext cx="11061048"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6007" y="3362326"/>
            <a:ext cx="1036772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6007" y="5010150"/>
            <a:ext cx="1036772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nent 4">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7726" y="4114799"/>
            <a:ext cx="12346007" cy="7607301"/>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8C16806B-15E6-1E40-912D-5D4A88C399A9}"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ED9F-5FF0-ED4B-93E8-DAFF6737DC6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5665" y="730251"/>
            <a:ext cx="22515846"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35665" y="3651250"/>
            <a:ext cx="22515846"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35665" y="12712701"/>
            <a:ext cx="696902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C764DE79-268F-4C1A-8933-263129D2AF90}" type="datetimeFigureOut">
              <a:rPr lang="en-US" dirty="0"/>
              <a:t>7/5/2017</a:t>
            </a:fld>
            <a:endParaRPr lang="en-US" dirty="0"/>
          </a:p>
        </p:txBody>
      </p:sp>
      <p:sp>
        <p:nvSpPr>
          <p:cNvPr id="5" name="Footer Placeholder 4"/>
          <p:cNvSpPr>
            <a:spLocks noGrp="1"/>
          </p:cNvSpPr>
          <p:nvPr>
            <p:ph type="ftr" sz="quarter" idx="3"/>
          </p:nvPr>
        </p:nvSpPr>
        <p:spPr>
          <a:xfrm>
            <a:off x="8183157" y="12712701"/>
            <a:ext cx="8020862"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6482490" y="12712701"/>
            <a:ext cx="696902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899102199"/>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74" r:id="rId3"/>
    <p:sldLayoutId id="2147483682" r:id="rId4"/>
    <p:sldLayoutId id="2147483676" r:id="rId5"/>
    <p:sldLayoutId id="2147483683" r:id="rId6"/>
    <p:sldLayoutId id="2147483677" r:id="rId7"/>
    <p:sldLayoutId id="2147483684" r:id="rId8"/>
    <p:sldLayoutId id="2147483680" r:id="rId9"/>
    <p:sldLayoutId id="2147483685" r:id="rId10"/>
    <p:sldLayoutId id="2147483681" r:id="rId11"/>
    <p:sldLayoutId id="2147483686" r:id="rId12"/>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community.brightspace.com/s/article/ka1610000000oxpAAA/Intelligent-Uses-of-Intelligent-Agents?t=1498861281639"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community.brightspace.com/s/article/ka1610000000oDrAAI/Release-condition-types"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video" Target="https://www.youtube.com/embed/PqfZ3nx0yX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a:t>Getting Started with Personalized and Adaptive Learning</a:t>
            </a:r>
            <a:endParaRPr lang="en-US" dirty="0"/>
          </a:p>
        </p:txBody>
      </p:sp>
      <p:sp>
        <p:nvSpPr>
          <p:cNvPr id="3" name="Subtitle 2"/>
          <p:cNvSpPr>
            <a:spLocks noGrp="1"/>
          </p:cNvSpPr>
          <p:nvPr>
            <p:ph type="subTitle" idx="1"/>
          </p:nvPr>
        </p:nvSpPr>
        <p:spPr/>
        <p:txBody>
          <a:bodyPr/>
          <a:lstStyle/>
          <a:p>
            <a:r>
              <a:rPr lang="en-US" dirty="0"/>
              <a:t>What is personalized and adaptive learning?  Where is it going? Why use it? And how can I use personalized and adaptive learning in Brightspace today!</a:t>
            </a:r>
          </a:p>
        </p:txBody>
      </p:sp>
    </p:spTree>
    <p:extLst>
      <p:ext uri="{BB962C8B-B14F-4D97-AF65-F5344CB8AC3E}">
        <p14:creationId xmlns:p14="http://schemas.microsoft.com/office/powerpoint/2010/main" val="467279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Intelligent Agents</a:t>
            </a:r>
            <a:br>
              <a:rPr lang="en-CA" dirty="0"/>
            </a:br>
            <a:r>
              <a:rPr lang="en-CA" sz="5400" dirty="0">
                <a:solidFill>
                  <a:srgbClr val="32075B"/>
                </a:solidFill>
              </a:rPr>
              <a:t>What are they?</a:t>
            </a:r>
            <a:endParaRPr lang="en-CA" dirty="0"/>
          </a:p>
        </p:txBody>
      </p:sp>
      <p:sp>
        <p:nvSpPr>
          <p:cNvPr id="3" name="Content Placeholder 2"/>
          <p:cNvSpPr>
            <a:spLocks noGrp="1"/>
          </p:cNvSpPr>
          <p:nvPr>
            <p:ph idx="1"/>
          </p:nvPr>
        </p:nvSpPr>
        <p:spPr/>
        <p:txBody>
          <a:bodyPr>
            <a:normAutofit/>
          </a:bodyPr>
          <a:lstStyle/>
          <a:p>
            <a:r>
              <a:rPr lang="en-CA" b="1" dirty="0"/>
              <a:t>What is the Intelligent Agents tool?</a:t>
            </a:r>
          </a:p>
          <a:p>
            <a:pPr lvl="1"/>
            <a:r>
              <a:rPr lang="en-CA" dirty="0"/>
              <a:t>The Intelligent Agents tool monitors an org unit to find activity that matches criteria that you set. The criteria that the agents search for are login activity, course activity, and release conditions in Brightspace Learning Environment.</a:t>
            </a:r>
          </a:p>
          <a:p>
            <a:pPr lvl="1"/>
            <a:r>
              <a:rPr lang="en-CA" dirty="0"/>
              <a:t>Example uses for agents include:</a:t>
            </a:r>
          </a:p>
          <a:p>
            <a:pPr lvl="2"/>
            <a:r>
              <a:rPr lang="en-CA" dirty="0"/>
              <a:t>Emailing users with grades below a certain level</a:t>
            </a:r>
          </a:p>
          <a:p>
            <a:pPr lvl="2"/>
            <a:r>
              <a:rPr lang="en-CA" dirty="0"/>
              <a:t>Checking for users that have not logged in within a specific number of days</a:t>
            </a:r>
          </a:p>
          <a:p>
            <a:pPr lvl="2"/>
            <a:r>
              <a:rPr lang="en-CA" dirty="0"/>
              <a:t>Checking for users that view a specific content topic</a:t>
            </a:r>
          </a:p>
        </p:txBody>
      </p:sp>
    </p:spTree>
    <p:extLst>
      <p:ext uri="{BB962C8B-B14F-4D97-AF65-F5344CB8AC3E}">
        <p14:creationId xmlns:p14="http://schemas.microsoft.com/office/powerpoint/2010/main" val="280423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Intelligent Agents</a:t>
            </a:r>
            <a:br>
              <a:rPr lang="en-CA" dirty="0"/>
            </a:br>
            <a:r>
              <a:rPr lang="en-CA" sz="5400" dirty="0">
                <a:solidFill>
                  <a:srgbClr val="32075B"/>
                </a:solidFill>
              </a:rPr>
              <a:t>Tips and Tricks</a:t>
            </a:r>
            <a:endParaRPr lang="en-CA" dirty="0"/>
          </a:p>
        </p:txBody>
      </p:sp>
      <p:sp>
        <p:nvSpPr>
          <p:cNvPr id="3" name="Content Placeholder 2"/>
          <p:cNvSpPr>
            <a:spLocks noGrp="1"/>
          </p:cNvSpPr>
          <p:nvPr>
            <p:ph idx="1"/>
          </p:nvPr>
        </p:nvSpPr>
        <p:spPr/>
        <p:txBody>
          <a:bodyPr>
            <a:normAutofit/>
          </a:bodyPr>
          <a:lstStyle/>
          <a:p>
            <a:r>
              <a:rPr lang="en-CA" b="1" dirty="0"/>
              <a:t>Best practices for creating and using agents</a:t>
            </a:r>
          </a:p>
          <a:p>
            <a:pPr lvl="1"/>
            <a:r>
              <a:rPr lang="en-CA" dirty="0"/>
              <a:t>Use a standard naming convention to keep the order and purpose of each agent clear</a:t>
            </a:r>
          </a:p>
          <a:p>
            <a:pPr lvl="1"/>
            <a:r>
              <a:rPr lang="en-CA" dirty="0"/>
              <a:t>Use the agent's Description area to collect reminder notes of what you need to adjust in the agent for each offering</a:t>
            </a:r>
          </a:p>
          <a:p>
            <a:pPr lvl="1"/>
            <a:r>
              <a:rPr lang="en-CA" dirty="0"/>
              <a:t>Determine if your agent would benefit from repetition</a:t>
            </a:r>
          </a:p>
          <a:p>
            <a:pPr lvl="1"/>
            <a:r>
              <a:rPr lang="en-CA" dirty="0"/>
              <a:t>Use replace strings to personalize emails and minimize editing</a:t>
            </a:r>
          </a:p>
          <a:p>
            <a:pPr lvl="1"/>
            <a:r>
              <a:rPr lang="en-CA" dirty="0"/>
              <a:t>Avoid overusing agents, especially if you can get the information to learners another way</a:t>
            </a:r>
          </a:p>
          <a:p>
            <a:r>
              <a:rPr lang="en-CA" dirty="0">
                <a:hlinkClick r:id="rId2"/>
              </a:rPr>
              <a:t>https://community.brightspace.com/s/article/ka1610000000oxpAAA/Intelligent-Uses-of-Intelligent-Agents?t=1498861281639</a:t>
            </a:r>
            <a:r>
              <a:rPr lang="en-CA" dirty="0"/>
              <a:t> </a:t>
            </a:r>
          </a:p>
        </p:txBody>
      </p:sp>
    </p:spTree>
    <p:extLst>
      <p:ext uri="{BB962C8B-B14F-4D97-AF65-F5344CB8AC3E}">
        <p14:creationId xmlns:p14="http://schemas.microsoft.com/office/powerpoint/2010/main" val="385029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9800" dirty="0"/>
              <a:t>Intelligent Agents</a:t>
            </a:r>
            <a:br>
              <a:rPr lang="en-CA" dirty="0"/>
            </a:br>
            <a:r>
              <a:rPr lang="en-CA" sz="6000" dirty="0">
                <a:solidFill>
                  <a:srgbClr val="32075B"/>
                </a:solidFill>
              </a:rPr>
              <a:t>Case Study: Deakin University - Engaging every learner</a:t>
            </a:r>
          </a:p>
        </p:txBody>
      </p:sp>
      <p:sp>
        <p:nvSpPr>
          <p:cNvPr id="3" name="Content Placeholder 2"/>
          <p:cNvSpPr>
            <a:spLocks noGrp="1"/>
          </p:cNvSpPr>
          <p:nvPr>
            <p:ph idx="1"/>
          </p:nvPr>
        </p:nvSpPr>
        <p:spPr/>
        <p:txBody>
          <a:bodyPr>
            <a:normAutofit/>
          </a:bodyPr>
          <a:lstStyle/>
          <a:p>
            <a:pPr marL="0" indent="0">
              <a:buNone/>
            </a:pPr>
            <a:r>
              <a:rPr lang="en-CA" dirty="0"/>
              <a:t>Each year, 2,100 students enroll in Dr. Jaclyn Broadbent’s first-year blended Health Behaviour class.</a:t>
            </a:r>
          </a:p>
          <a:p>
            <a:r>
              <a:rPr lang="en-CA" dirty="0"/>
              <a:t>Challenge:</a:t>
            </a:r>
          </a:p>
          <a:p>
            <a:pPr lvl="1"/>
            <a:r>
              <a:rPr lang="en-CA" dirty="0"/>
              <a:t>Each Student Must Feel Important</a:t>
            </a:r>
          </a:p>
          <a:p>
            <a:pPr lvl="1"/>
            <a:r>
              <a:rPr lang="en-CA" dirty="0"/>
              <a:t>An Equal Chance To Succeed</a:t>
            </a:r>
          </a:p>
          <a:p>
            <a:pPr lvl="1"/>
            <a:r>
              <a:rPr lang="en-CA" dirty="0"/>
              <a:t>Timely Feedback Was Lacking</a:t>
            </a:r>
          </a:p>
          <a:p>
            <a:r>
              <a:rPr lang="en-CA" dirty="0"/>
              <a:t>Solution</a:t>
            </a:r>
          </a:p>
          <a:p>
            <a:pPr lvl="1"/>
            <a:r>
              <a:rPr lang="en-CA" dirty="0"/>
              <a:t>Students Feel Acknowledged And Valued</a:t>
            </a:r>
          </a:p>
          <a:p>
            <a:pPr lvl="1"/>
            <a:r>
              <a:rPr lang="en-CA" dirty="0"/>
              <a:t>Meaningful Feedback When It’s Needed</a:t>
            </a:r>
          </a:p>
        </p:txBody>
      </p:sp>
      <p:sp>
        <p:nvSpPr>
          <p:cNvPr id="10" name="TextBox 9"/>
          <p:cNvSpPr txBox="1"/>
          <p:nvPr/>
        </p:nvSpPr>
        <p:spPr>
          <a:xfrm>
            <a:off x="13585751" y="6663760"/>
            <a:ext cx="9865760" cy="267765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CA" sz="2400" i="1" dirty="0"/>
              <a:t>“I appreciate how collaborative D2L is—they’re so responsive to my needs. We work in a continual process of revision on the Brightspace platform, always thinking about what’s working, what could be improved, and what additional tools are necessary. It’s refreshing to have a technology partner that’s driving innovation forward, tailoring education to the needs of students and teachers alike.”</a:t>
            </a:r>
          </a:p>
          <a:p>
            <a:pPr algn="ctr"/>
            <a:r>
              <a:rPr lang="en-CA" sz="2400" i="1" dirty="0"/>
              <a:t>Dr. Jaclyn Broadbent, Lecturer in Health Psychology, Deakin University</a:t>
            </a:r>
          </a:p>
        </p:txBody>
      </p:sp>
    </p:spTree>
    <p:extLst>
      <p:ext uri="{BB962C8B-B14F-4D97-AF65-F5344CB8AC3E}">
        <p14:creationId xmlns:p14="http://schemas.microsoft.com/office/powerpoint/2010/main" val="262587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Release Conditions</a:t>
            </a:r>
            <a:br>
              <a:rPr lang="en-CA" dirty="0"/>
            </a:br>
            <a:r>
              <a:rPr lang="en-CA" sz="5400" dirty="0">
                <a:solidFill>
                  <a:srgbClr val="32075B"/>
                </a:solidFill>
              </a:rPr>
              <a:t>What are they?</a:t>
            </a:r>
            <a:endParaRPr lang="en-CA" dirty="0"/>
          </a:p>
        </p:txBody>
      </p:sp>
      <p:sp>
        <p:nvSpPr>
          <p:cNvPr id="3" name="Content Placeholder 2"/>
          <p:cNvSpPr>
            <a:spLocks noGrp="1"/>
          </p:cNvSpPr>
          <p:nvPr>
            <p:ph idx="1"/>
          </p:nvPr>
        </p:nvSpPr>
        <p:spPr/>
        <p:txBody>
          <a:bodyPr/>
          <a:lstStyle/>
          <a:p>
            <a:r>
              <a:rPr lang="en-CA" b="1" dirty="0"/>
              <a:t>What are Release Conditions?</a:t>
            </a:r>
            <a:endParaRPr lang="en-CA" dirty="0"/>
          </a:p>
          <a:p>
            <a:pPr lvl="1"/>
            <a:r>
              <a:rPr lang="en-CA" dirty="0"/>
              <a:t>Release conditions allow you to create a custom learning path through the materials in your course. When you attach a release condition to an item, users cannot see that item until they meet the associated condition.	</a:t>
            </a:r>
          </a:p>
          <a:p>
            <a:pPr lvl="1"/>
            <a:r>
              <a:rPr lang="en-CA" dirty="0"/>
              <a:t>Examples:</a:t>
            </a:r>
          </a:p>
          <a:p>
            <a:pPr lvl="2"/>
            <a:r>
              <a:rPr lang="en-CA" dirty="0"/>
              <a:t>Attach a release condition to the second topic in your course’s content area that would hide that topic until users viewed the topic before it.</a:t>
            </a:r>
          </a:p>
          <a:p>
            <a:pPr lvl="2"/>
            <a:r>
              <a:rPr lang="en-CA" dirty="0"/>
              <a:t>Require users to visit the first three content topics in a unit before gaining access to an associated quiz.</a:t>
            </a:r>
          </a:p>
          <a:p>
            <a:pPr lvl="1"/>
            <a:r>
              <a:rPr lang="en-CA" dirty="0"/>
              <a:t>List of conditions:</a:t>
            </a:r>
          </a:p>
          <a:p>
            <a:pPr lvl="2"/>
            <a:r>
              <a:rPr lang="en-CA" dirty="0">
                <a:hlinkClick r:id="rId2"/>
              </a:rPr>
              <a:t>https://community.brightspace.com/s/article/ka1610000000oDrAAI/Release-condition-types</a:t>
            </a:r>
            <a:r>
              <a:rPr lang="en-CA" dirty="0"/>
              <a:t> </a:t>
            </a:r>
          </a:p>
        </p:txBody>
      </p:sp>
    </p:spTree>
    <p:extLst>
      <p:ext uri="{BB962C8B-B14F-4D97-AF65-F5344CB8AC3E}">
        <p14:creationId xmlns:p14="http://schemas.microsoft.com/office/powerpoint/2010/main" val="326283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32075B"/>
                </a:solidFill>
              </a:rPr>
              <a:t>Release Conditions</a:t>
            </a:r>
            <a:br>
              <a:rPr lang="en-CA" dirty="0">
                <a:solidFill>
                  <a:srgbClr val="32075B"/>
                </a:solidFill>
              </a:rPr>
            </a:br>
            <a:r>
              <a:rPr lang="en-CA" sz="5400" dirty="0">
                <a:solidFill>
                  <a:srgbClr val="32075B"/>
                </a:solidFill>
              </a:rPr>
              <a:t>Tips and Tricks</a:t>
            </a:r>
            <a:endParaRPr lang="en-CA" dirty="0"/>
          </a:p>
        </p:txBody>
      </p:sp>
      <p:sp>
        <p:nvSpPr>
          <p:cNvPr id="3" name="Content Placeholder 2"/>
          <p:cNvSpPr>
            <a:spLocks noGrp="1"/>
          </p:cNvSpPr>
          <p:nvPr>
            <p:ph idx="1"/>
          </p:nvPr>
        </p:nvSpPr>
        <p:spPr/>
        <p:txBody>
          <a:bodyPr>
            <a:normAutofit fontScale="92500" lnSpcReduction="20000"/>
          </a:bodyPr>
          <a:lstStyle/>
          <a:p>
            <a:r>
              <a:rPr lang="en-CA" dirty="0"/>
              <a:t>Set up conditions before users access the course</a:t>
            </a:r>
          </a:p>
          <a:p>
            <a:r>
              <a:rPr lang="en-CA" dirty="0"/>
              <a:t>Avoid unnecessary conditions</a:t>
            </a:r>
          </a:p>
          <a:p>
            <a:r>
              <a:rPr lang="en-CA" dirty="0"/>
              <a:t>Avoid circular references</a:t>
            </a:r>
          </a:p>
          <a:p>
            <a:r>
              <a:rPr lang="en-CA" dirty="0"/>
              <a:t>Avoid impossible conditions</a:t>
            </a:r>
          </a:p>
          <a:p>
            <a:r>
              <a:rPr lang="en-CA" dirty="0"/>
              <a:t>Avoid contradictory conditions</a:t>
            </a:r>
          </a:p>
          <a:p>
            <a:r>
              <a:rPr lang="en-CA" dirty="0"/>
              <a:t>Release content based on learning ability and course performance</a:t>
            </a:r>
          </a:p>
          <a:p>
            <a:r>
              <a:rPr lang="en-CA" dirty="0"/>
              <a:t>Release content in stages</a:t>
            </a:r>
          </a:p>
          <a:p>
            <a:r>
              <a:rPr lang="en-CA" dirty="0"/>
              <a:t>Release content based on enrollment date</a:t>
            </a:r>
          </a:p>
          <a:p>
            <a:r>
              <a:rPr lang="en-CA" dirty="0"/>
              <a:t>Customize content for groups within a course</a:t>
            </a:r>
          </a:p>
          <a:p>
            <a:r>
              <a:rPr lang="en-CA" dirty="0"/>
              <a:t>Use a checklist to organize activities</a:t>
            </a:r>
          </a:p>
        </p:txBody>
      </p:sp>
    </p:spTree>
    <p:extLst>
      <p:ext uri="{BB962C8B-B14F-4D97-AF65-F5344CB8AC3E}">
        <p14:creationId xmlns:p14="http://schemas.microsoft.com/office/powerpoint/2010/main" val="2951236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9800" dirty="0"/>
              <a:t>Release Conditions</a:t>
            </a:r>
            <a:br>
              <a:rPr lang="en-CA" dirty="0"/>
            </a:br>
            <a:r>
              <a:rPr lang="en-CA" sz="6000" dirty="0">
                <a:solidFill>
                  <a:srgbClr val="32075B"/>
                </a:solidFill>
              </a:rPr>
              <a:t>Case Study: Red River College – CBE Custom Pathways</a:t>
            </a:r>
          </a:p>
        </p:txBody>
      </p:sp>
      <p:sp>
        <p:nvSpPr>
          <p:cNvPr id="3" name="Content Placeholder 2"/>
          <p:cNvSpPr>
            <a:spLocks noGrp="1"/>
          </p:cNvSpPr>
          <p:nvPr>
            <p:ph idx="1"/>
          </p:nvPr>
        </p:nvSpPr>
        <p:spPr>
          <a:xfrm>
            <a:off x="935664" y="5281863"/>
            <a:ext cx="12621503" cy="6086308"/>
          </a:xfrm>
        </p:spPr>
        <p:txBody>
          <a:bodyPr>
            <a:normAutofit/>
          </a:bodyPr>
          <a:lstStyle/>
          <a:p>
            <a:r>
              <a:rPr lang="en-CA" dirty="0"/>
              <a:t>Uses release conditions based on question groups in a pretest</a:t>
            </a:r>
          </a:p>
          <a:p>
            <a:pPr lvl="1"/>
            <a:r>
              <a:rPr lang="en-CA" dirty="0"/>
              <a:t>Questions and/or Sections in a Quiz were associated to competencies</a:t>
            </a:r>
          </a:p>
          <a:p>
            <a:pPr lvl="1"/>
            <a:r>
              <a:rPr lang="en-CA" dirty="0"/>
              <a:t>Modules are released based on mastering these question group</a:t>
            </a:r>
          </a:p>
          <a:p>
            <a:pPr lvl="1"/>
            <a:r>
              <a:rPr lang="en-CA" dirty="0"/>
              <a:t>Items within the module are further released based on the results</a:t>
            </a:r>
          </a:p>
        </p:txBody>
      </p:sp>
      <p:pic>
        <p:nvPicPr>
          <p:cNvPr id="4" name="PqfZ3nx0yX0">
            <a:hlinkClick r:id="" action="ppaction://media"/>
          </p:cNvPr>
          <p:cNvPicPr>
            <a:picLocks noRot="1" noChangeAspect="1"/>
          </p:cNvPicPr>
          <p:nvPr>
            <a:videoFile r:link="rId1"/>
          </p:nvPr>
        </p:nvPicPr>
        <p:blipFill>
          <a:blip r:embed="rId3"/>
          <a:stretch>
            <a:fillRect/>
          </a:stretch>
        </p:blipFill>
        <p:spPr>
          <a:xfrm>
            <a:off x="13557167" y="5281863"/>
            <a:ext cx="10104938" cy="7578704"/>
          </a:xfrm>
          <a:prstGeom prst="rect">
            <a:avLst/>
          </a:prstGeom>
        </p:spPr>
      </p:pic>
      <p:sp>
        <p:nvSpPr>
          <p:cNvPr id="6" name="Content Placeholder 2"/>
          <p:cNvSpPr txBox="1">
            <a:spLocks/>
          </p:cNvSpPr>
          <p:nvPr/>
        </p:nvSpPr>
        <p:spPr>
          <a:xfrm>
            <a:off x="961316" y="3423683"/>
            <a:ext cx="22700789" cy="1858180"/>
          </a:xfrm>
          <a:prstGeom prst="rect">
            <a:avLst/>
          </a:prstGeom>
        </p:spPr>
        <p:txBody>
          <a:bodyPr vert="horz" lIns="91440" tIns="45720" rIns="91440" bIns="45720" rtlCol="0">
            <a:norm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CA" dirty="0"/>
              <a:t>Red River College uses Release Conditions and the Competency tool to create Competency-Based courses</a:t>
            </a:r>
          </a:p>
        </p:txBody>
      </p:sp>
    </p:spTree>
    <p:extLst>
      <p:ext uri="{BB962C8B-B14F-4D97-AF65-F5344CB8AC3E}">
        <p14:creationId xmlns:p14="http://schemas.microsoft.com/office/powerpoint/2010/main" val="132110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Brightspace LeaP</a:t>
            </a:r>
            <a:br>
              <a:rPr lang="en-CA" dirty="0"/>
            </a:br>
            <a:r>
              <a:rPr lang="en-CA" sz="5400" dirty="0">
                <a:solidFill>
                  <a:srgbClr val="32075B"/>
                </a:solidFill>
              </a:rPr>
              <a:t>What is it?</a:t>
            </a:r>
            <a:endParaRPr lang="en-CA" dirty="0"/>
          </a:p>
        </p:txBody>
      </p:sp>
      <p:sp>
        <p:nvSpPr>
          <p:cNvPr id="3" name="Content Placeholder 2"/>
          <p:cNvSpPr>
            <a:spLocks noGrp="1"/>
          </p:cNvSpPr>
          <p:nvPr>
            <p:ph idx="1"/>
          </p:nvPr>
        </p:nvSpPr>
        <p:spPr>
          <a:xfrm>
            <a:off x="935665" y="3651250"/>
            <a:ext cx="9218988" cy="8702676"/>
          </a:xfrm>
        </p:spPr>
        <p:txBody>
          <a:bodyPr/>
          <a:lstStyle/>
          <a:p>
            <a:pPr marL="0" indent="0">
              <a:buNone/>
            </a:pPr>
            <a:r>
              <a:rPr lang="en-CA" dirty="0"/>
              <a:t>LeaP is a learning analytics approach to adaptive learning that recommends content for students to help them master a topic.  By quizzing students on the topic, LeaP is able to automatically adjust and personalize a learning path to a student’s needs.</a:t>
            </a:r>
          </a:p>
          <a:p>
            <a:endParaRPr lang="en-CA" dirty="0"/>
          </a:p>
        </p:txBody>
      </p:sp>
      <p:grpSp>
        <p:nvGrpSpPr>
          <p:cNvPr id="5" name="Group 4"/>
          <p:cNvGrpSpPr/>
          <p:nvPr/>
        </p:nvGrpSpPr>
        <p:grpSpPr>
          <a:xfrm>
            <a:off x="17314319" y="7573731"/>
            <a:ext cx="610068" cy="750737"/>
            <a:chOff x="2459831" y="1863693"/>
            <a:chExt cx="287750" cy="336613"/>
          </a:xfrm>
        </p:grpSpPr>
        <p:sp>
          <p:nvSpPr>
            <p:cNvPr id="30" name="Right Arrow 29"/>
            <p:cNvSpPr/>
            <p:nvPr/>
          </p:nvSpPr>
          <p:spPr>
            <a:xfrm>
              <a:off x="2459831" y="1863693"/>
              <a:ext cx="287750" cy="336613"/>
            </a:xfrm>
            <a:prstGeom prst="rightArrow">
              <a:avLst>
                <a:gd name="adj1" fmla="val 60000"/>
                <a:gd name="adj2" fmla="val 50000"/>
              </a:avLst>
            </a:prstGeom>
          </p:spPr>
          <p:style>
            <a:lnRef idx="0">
              <a:schemeClr val="accent6">
                <a:tint val="60000"/>
                <a:hueOff val="0"/>
                <a:satOff val="0"/>
                <a:lumOff val="0"/>
                <a:alphaOff val="0"/>
              </a:schemeClr>
            </a:lnRef>
            <a:fillRef idx="1">
              <a:schemeClr val="accent6">
                <a:tint val="60000"/>
                <a:hueOff val="0"/>
                <a:satOff val="0"/>
                <a:lumOff val="0"/>
                <a:alphaOff val="0"/>
              </a:schemeClr>
            </a:fillRef>
            <a:effectRef idx="0">
              <a:schemeClr val="accent6">
                <a:tint val="60000"/>
                <a:hueOff val="0"/>
                <a:satOff val="0"/>
                <a:lumOff val="0"/>
                <a:alphaOff val="0"/>
              </a:schemeClr>
            </a:effectRef>
            <a:fontRef idx="minor">
              <a:schemeClr val="lt1"/>
            </a:fontRef>
          </p:style>
        </p:sp>
        <p:sp>
          <p:nvSpPr>
            <p:cNvPr id="31" name="Right Arrow 4"/>
            <p:cNvSpPr/>
            <p:nvPr/>
          </p:nvSpPr>
          <p:spPr>
            <a:xfrm>
              <a:off x="2459831" y="1931016"/>
              <a:ext cx="201425" cy="2019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a:solidFill>
                  <a:srgbClr val="FFFFFF"/>
                </a:solidFill>
              </a:endParaRPr>
            </a:p>
          </p:txBody>
        </p:sp>
      </p:grpSp>
      <p:grpSp>
        <p:nvGrpSpPr>
          <p:cNvPr id="6" name="Group 5"/>
          <p:cNvGrpSpPr/>
          <p:nvPr/>
        </p:nvGrpSpPr>
        <p:grpSpPr>
          <a:xfrm>
            <a:off x="18177623" y="5930987"/>
            <a:ext cx="3836904" cy="4036224"/>
            <a:chOff x="2867025" y="1127125"/>
            <a:chExt cx="1809749" cy="1809749"/>
          </a:xfrm>
        </p:grpSpPr>
        <p:sp>
          <p:nvSpPr>
            <p:cNvPr id="28" name="Oval 27"/>
            <p:cNvSpPr/>
            <p:nvPr/>
          </p:nvSpPr>
          <p:spPr>
            <a:xfrm>
              <a:off x="2867025" y="1127125"/>
              <a:ext cx="1809749" cy="1809749"/>
            </a:xfrm>
            <a:prstGeom prst="ellipse">
              <a:avLst/>
            </a:prstGeom>
            <a:solidFill>
              <a:schemeClr val="accent1">
                <a:lumMod val="75000"/>
              </a:schemeClr>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9" name="Oval 6"/>
            <p:cNvSpPr/>
            <p:nvPr/>
          </p:nvSpPr>
          <p:spPr>
            <a:xfrm>
              <a:off x="2981739" y="1392157"/>
              <a:ext cx="1574800" cy="127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algn="ctr" defTabSz="1200150">
                <a:lnSpc>
                  <a:spcPct val="90000"/>
                </a:lnSpc>
                <a:spcBef>
                  <a:spcPct val="0"/>
                </a:spcBef>
                <a:spcAft>
                  <a:spcPct val="35000"/>
                </a:spcAft>
              </a:pPr>
              <a:r>
                <a:rPr lang="en-US" dirty="0">
                  <a:solidFill>
                    <a:srgbClr val="FFFFFF"/>
                  </a:solidFill>
                </a:rPr>
                <a:t>Individualized Learning</a:t>
              </a:r>
            </a:p>
          </p:txBody>
        </p:sp>
      </p:grpSp>
      <p:grpSp>
        <p:nvGrpSpPr>
          <p:cNvPr id="7" name="Group 6"/>
          <p:cNvGrpSpPr/>
          <p:nvPr/>
        </p:nvGrpSpPr>
        <p:grpSpPr>
          <a:xfrm>
            <a:off x="10154653" y="3423683"/>
            <a:ext cx="1918451" cy="2018111"/>
            <a:chOff x="1419225" y="2908"/>
            <a:chExt cx="904874" cy="904874"/>
          </a:xfrm>
        </p:grpSpPr>
        <p:sp>
          <p:nvSpPr>
            <p:cNvPr id="26" name="Oval 25"/>
            <p:cNvSpPr/>
            <p:nvPr/>
          </p:nvSpPr>
          <p:spPr>
            <a:xfrm>
              <a:off x="1419225" y="2908"/>
              <a:ext cx="904874" cy="904874"/>
            </a:xfrm>
            <a:prstGeom prst="ellipse">
              <a:avLst/>
            </a:prstGeom>
            <a:solidFill>
              <a:schemeClr val="accent1">
                <a:lumMod val="75000"/>
              </a:schemeClr>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7" name="Oval 4"/>
            <p:cNvSpPr/>
            <p:nvPr/>
          </p:nvSpPr>
          <p:spPr>
            <a:xfrm>
              <a:off x="1551741" y="135424"/>
              <a:ext cx="639842" cy="6398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50">
                <a:lnSpc>
                  <a:spcPct val="90000"/>
                </a:lnSpc>
                <a:spcBef>
                  <a:spcPct val="0"/>
                </a:spcBef>
                <a:spcAft>
                  <a:spcPct val="35000"/>
                </a:spcAft>
              </a:pPr>
              <a:r>
                <a:rPr lang="en-US" sz="2000" dirty="0">
                  <a:solidFill>
                    <a:srgbClr val="FFFFFF"/>
                  </a:solidFill>
                </a:rPr>
                <a:t>Objectives</a:t>
              </a:r>
              <a:endParaRPr lang="en-US" sz="2000" dirty="0">
                <a:solidFill>
                  <a:srgbClr val="FFFFFF"/>
                </a:solidFill>
              </a:endParaRPr>
            </a:p>
          </p:txBody>
        </p:sp>
      </p:grpSp>
      <p:grpSp>
        <p:nvGrpSpPr>
          <p:cNvPr id="8" name="Group 7"/>
          <p:cNvGrpSpPr/>
          <p:nvPr/>
        </p:nvGrpSpPr>
        <p:grpSpPr>
          <a:xfrm>
            <a:off x="10557527" y="5605667"/>
            <a:ext cx="1112702" cy="1170504"/>
            <a:chOff x="1609248" y="981259"/>
            <a:chExt cx="524827" cy="524827"/>
          </a:xfrm>
        </p:grpSpPr>
        <p:sp>
          <p:nvSpPr>
            <p:cNvPr id="24" name="Plus 23"/>
            <p:cNvSpPr/>
            <p:nvPr/>
          </p:nvSpPr>
          <p:spPr>
            <a:xfrm>
              <a:off x="1609248" y="981259"/>
              <a:ext cx="524827" cy="524827"/>
            </a:xfrm>
            <a:prstGeom prst="mathPlus">
              <a:avLst/>
            </a:prstGeom>
          </p:spPr>
          <p:style>
            <a:lnRef idx="0">
              <a:schemeClr val="accent6">
                <a:tint val="60000"/>
                <a:hueOff val="0"/>
                <a:satOff val="0"/>
                <a:lumOff val="0"/>
                <a:alphaOff val="0"/>
              </a:schemeClr>
            </a:lnRef>
            <a:fillRef idx="1">
              <a:schemeClr val="accent6">
                <a:tint val="60000"/>
                <a:hueOff val="0"/>
                <a:satOff val="0"/>
                <a:lumOff val="0"/>
                <a:alphaOff val="0"/>
              </a:schemeClr>
            </a:fillRef>
            <a:effectRef idx="0">
              <a:schemeClr val="accent6">
                <a:tint val="60000"/>
                <a:hueOff val="0"/>
                <a:satOff val="0"/>
                <a:lumOff val="0"/>
                <a:alphaOff val="0"/>
              </a:schemeClr>
            </a:effectRef>
            <a:fontRef idx="minor">
              <a:schemeClr val="lt1"/>
            </a:fontRef>
          </p:style>
        </p:sp>
        <p:sp>
          <p:nvSpPr>
            <p:cNvPr id="25" name="Plus 6"/>
            <p:cNvSpPr/>
            <p:nvPr/>
          </p:nvSpPr>
          <p:spPr>
            <a:xfrm>
              <a:off x="1678814" y="1181953"/>
              <a:ext cx="385695" cy="123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355600">
                <a:lnSpc>
                  <a:spcPct val="90000"/>
                </a:lnSpc>
                <a:spcBef>
                  <a:spcPct val="0"/>
                </a:spcBef>
                <a:spcAft>
                  <a:spcPct val="35000"/>
                </a:spcAft>
              </a:pPr>
              <a:endParaRPr lang="en-US" sz="800">
                <a:solidFill>
                  <a:srgbClr val="FFFFFF"/>
                </a:solidFill>
              </a:endParaRPr>
            </a:p>
          </p:txBody>
        </p:sp>
      </p:grpSp>
      <p:grpSp>
        <p:nvGrpSpPr>
          <p:cNvPr id="9" name="Group 8"/>
          <p:cNvGrpSpPr/>
          <p:nvPr/>
        </p:nvGrpSpPr>
        <p:grpSpPr>
          <a:xfrm>
            <a:off x="10154653" y="6940043"/>
            <a:ext cx="1918451" cy="2018111"/>
            <a:chOff x="1419225" y="1579562"/>
            <a:chExt cx="904874" cy="904874"/>
          </a:xfrm>
        </p:grpSpPr>
        <p:sp>
          <p:nvSpPr>
            <p:cNvPr id="22" name="Oval 21"/>
            <p:cNvSpPr/>
            <p:nvPr/>
          </p:nvSpPr>
          <p:spPr>
            <a:xfrm>
              <a:off x="1419225" y="1579562"/>
              <a:ext cx="904874" cy="904874"/>
            </a:xfrm>
            <a:prstGeom prst="ellipse">
              <a:avLst/>
            </a:prstGeom>
            <a:solidFill>
              <a:schemeClr val="accent1">
                <a:lumMod val="75000"/>
              </a:schemeClr>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3" name="Oval 8"/>
            <p:cNvSpPr/>
            <p:nvPr/>
          </p:nvSpPr>
          <p:spPr>
            <a:xfrm>
              <a:off x="1551741" y="1712078"/>
              <a:ext cx="639842" cy="6398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50">
                <a:lnSpc>
                  <a:spcPct val="90000"/>
                </a:lnSpc>
                <a:spcBef>
                  <a:spcPct val="0"/>
                </a:spcBef>
                <a:spcAft>
                  <a:spcPct val="35000"/>
                </a:spcAft>
              </a:pPr>
              <a:r>
                <a:rPr lang="en-US" sz="2000" dirty="0">
                  <a:solidFill>
                    <a:srgbClr val="FFFFFF"/>
                  </a:solidFill>
                </a:rPr>
                <a:t>Content</a:t>
              </a:r>
              <a:endParaRPr lang="en-US" sz="2000" dirty="0">
                <a:solidFill>
                  <a:srgbClr val="FFFFFF"/>
                </a:solidFill>
              </a:endParaRPr>
            </a:p>
          </p:txBody>
        </p:sp>
      </p:grpSp>
      <p:grpSp>
        <p:nvGrpSpPr>
          <p:cNvPr id="10" name="Group 9"/>
          <p:cNvGrpSpPr/>
          <p:nvPr/>
        </p:nvGrpSpPr>
        <p:grpSpPr>
          <a:xfrm>
            <a:off x="10557527" y="9122027"/>
            <a:ext cx="1112702" cy="1170504"/>
            <a:chOff x="1609248" y="2557913"/>
            <a:chExt cx="524827" cy="524827"/>
          </a:xfrm>
        </p:grpSpPr>
        <p:sp>
          <p:nvSpPr>
            <p:cNvPr id="20" name="Plus 19"/>
            <p:cNvSpPr/>
            <p:nvPr/>
          </p:nvSpPr>
          <p:spPr>
            <a:xfrm>
              <a:off x="1609248" y="2557913"/>
              <a:ext cx="524827" cy="524827"/>
            </a:xfrm>
            <a:prstGeom prst="mathPlus">
              <a:avLst/>
            </a:prstGeom>
          </p:spPr>
          <p:style>
            <a:lnRef idx="0">
              <a:schemeClr val="accent6">
                <a:tint val="60000"/>
                <a:hueOff val="0"/>
                <a:satOff val="0"/>
                <a:lumOff val="0"/>
                <a:alphaOff val="0"/>
              </a:schemeClr>
            </a:lnRef>
            <a:fillRef idx="1">
              <a:schemeClr val="accent6">
                <a:tint val="60000"/>
                <a:hueOff val="0"/>
                <a:satOff val="0"/>
                <a:lumOff val="0"/>
                <a:alphaOff val="0"/>
              </a:schemeClr>
            </a:fillRef>
            <a:effectRef idx="0">
              <a:schemeClr val="accent6">
                <a:tint val="60000"/>
                <a:hueOff val="0"/>
                <a:satOff val="0"/>
                <a:lumOff val="0"/>
                <a:alphaOff val="0"/>
              </a:schemeClr>
            </a:effectRef>
            <a:fontRef idx="minor">
              <a:schemeClr val="lt1"/>
            </a:fontRef>
          </p:style>
        </p:sp>
        <p:sp>
          <p:nvSpPr>
            <p:cNvPr id="21" name="Plus 10"/>
            <p:cNvSpPr/>
            <p:nvPr/>
          </p:nvSpPr>
          <p:spPr>
            <a:xfrm>
              <a:off x="1678814" y="2758607"/>
              <a:ext cx="385695" cy="1234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355600">
                <a:lnSpc>
                  <a:spcPct val="90000"/>
                </a:lnSpc>
                <a:spcBef>
                  <a:spcPct val="0"/>
                </a:spcBef>
                <a:spcAft>
                  <a:spcPct val="35000"/>
                </a:spcAft>
              </a:pPr>
              <a:endParaRPr lang="en-US" sz="800">
                <a:solidFill>
                  <a:srgbClr val="FFFFFF"/>
                </a:solidFill>
              </a:endParaRPr>
            </a:p>
          </p:txBody>
        </p:sp>
      </p:grpSp>
      <p:grpSp>
        <p:nvGrpSpPr>
          <p:cNvPr id="11" name="Group 10"/>
          <p:cNvGrpSpPr/>
          <p:nvPr/>
        </p:nvGrpSpPr>
        <p:grpSpPr>
          <a:xfrm>
            <a:off x="10154653" y="10456402"/>
            <a:ext cx="1918451" cy="2018111"/>
            <a:chOff x="1419225" y="3156216"/>
            <a:chExt cx="904874" cy="904874"/>
          </a:xfrm>
        </p:grpSpPr>
        <p:sp>
          <p:nvSpPr>
            <p:cNvPr id="18" name="Oval 17"/>
            <p:cNvSpPr/>
            <p:nvPr/>
          </p:nvSpPr>
          <p:spPr>
            <a:xfrm>
              <a:off x="1419225" y="3156216"/>
              <a:ext cx="904874" cy="904874"/>
            </a:xfrm>
            <a:prstGeom prst="ellipse">
              <a:avLst/>
            </a:prstGeom>
            <a:solidFill>
              <a:schemeClr val="accent1">
                <a:lumMod val="75000"/>
              </a:schemeClr>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9" name="Oval 12"/>
            <p:cNvSpPr/>
            <p:nvPr/>
          </p:nvSpPr>
          <p:spPr>
            <a:xfrm>
              <a:off x="1551741" y="3288732"/>
              <a:ext cx="639842" cy="6398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88950">
                <a:lnSpc>
                  <a:spcPct val="90000"/>
                </a:lnSpc>
                <a:spcBef>
                  <a:spcPct val="0"/>
                </a:spcBef>
                <a:spcAft>
                  <a:spcPct val="35000"/>
                </a:spcAft>
              </a:pPr>
              <a:r>
                <a:rPr lang="en-US" sz="2000" dirty="0">
                  <a:solidFill>
                    <a:srgbClr val="FFFFFF"/>
                  </a:solidFill>
                </a:rPr>
                <a:t>Questions</a:t>
              </a:r>
              <a:endParaRPr lang="en-US" sz="2000" dirty="0">
                <a:solidFill>
                  <a:srgbClr val="FFFFFF"/>
                </a:solidFill>
              </a:endParaRPr>
            </a:p>
          </p:txBody>
        </p:sp>
      </p:grpSp>
      <p:grpSp>
        <p:nvGrpSpPr>
          <p:cNvPr id="12" name="Group 11"/>
          <p:cNvGrpSpPr/>
          <p:nvPr/>
        </p:nvGrpSpPr>
        <p:grpSpPr>
          <a:xfrm>
            <a:off x="12360873" y="7573731"/>
            <a:ext cx="610068" cy="750737"/>
            <a:chOff x="2459831" y="1863693"/>
            <a:chExt cx="287750" cy="336613"/>
          </a:xfrm>
        </p:grpSpPr>
        <p:sp>
          <p:nvSpPr>
            <p:cNvPr id="16" name="Right Arrow 15"/>
            <p:cNvSpPr/>
            <p:nvPr/>
          </p:nvSpPr>
          <p:spPr>
            <a:xfrm>
              <a:off x="2459831" y="1863693"/>
              <a:ext cx="287750" cy="336613"/>
            </a:xfrm>
            <a:prstGeom prst="rightArrow">
              <a:avLst>
                <a:gd name="adj1" fmla="val 60000"/>
                <a:gd name="adj2" fmla="val 50000"/>
              </a:avLst>
            </a:prstGeom>
          </p:spPr>
          <p:style>
            <a:lnRef idx="0">
              <a:schemeClr val="accent6">
                <a:tint val="60000"/>
                <a:hueOff val="0"/>
                <a:satOff val="0"/>
                <a:lumOff val="0"/>
                <a:alphaOff val="0"/>
              </a:schemeClr>
            </a:lnRef>
            <a:fillRef idx="1">
              <a:schemeClr val="accent6">
                <a:tint val="60000"/>
                <a:hueOff val="0"/>
                <a:satOff val="0"/>
                <a:lumOff val="0"/>
                <a:alphaOff val="0"/>
              </a:schemeClr>
            </a:fillRef>
            <a:effectRef idx="0">
              <a:schemeClr val="accent6">
                <a:tint val="60000"/>
                <a:hueOff val="0"/>
                <a:satOff val="0"/>
                <a:lumOff val="0"/>
                <a:alphaOff val="0"/>
              </a:schemeClr>
            </a:effectRef>
            <a:fontRef idx="minor">
              <a:schemeClr val="lt1"/>
            </a:fontRef>
          </p:style>
        </p:sp>
        <p:sp>
          <p:nvSpPr>
            <p:cNvPr id="17" name="Right Arrow 14"/>
            <p:cNvSpPr/>
            <p:nvPr/>
          </p:nvSpPr>
          <p:spPr>
            <a:xfrm>
              <a:off x="2459831" y="1931016"/>
              <a:ext cx="201425" cy="2019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400050">
                <a:lnSpc>
                  <a:spcPct val="90000"/>
                </a:lnSpc>
                <a:spcBef>
                  <a:spcPct val="0"/>
                </a:spcBef>
                <a:spcAft>
                  <a:spcPct val="35000"/>
                </a:spcAft>
              </a:pPr>
              <a:endParaRPr lang="en-US" sz="900">
                <a:solidFill>
                  <a:srgbClr val="FFFFFF"/>
                </a:solidFill>
              </a:endParaRPr>
            </a:p>
          </p:txBody>
        </p:sp>
      </p:grpSp>
      <p:grpSp>
        <p:nvGrpSpPr>
          <p:cNvPr id="13" name="Group 12"/>
          <p:cNvGrpSpPr/>
          <p:nvPr/>
        </p:nvGrpSpPr>
        <p:grpSpPr>
          <a:xfrm>
            <a:off x="13224178" y="5930987"/>
            <a:ext cx="3836904" cy="4036224"/>
            <a:chOff x="2867025" y="1127125"/>
            <a:chExt cx="1809749" cy="1809749"/>
          </a:xfrm>
        </p:grpSpPr>
        <p:sp>
          <p:nvSpPr>
            <p:cNvPr id="14" name="Oval 13"/>
            <p:cNvSpPr/>
            <p:nvPr/>
          </p:nvSpPr>
          <p:spPr>
            <a:xfrm>
              <a:off x="2867025" y="1127125"/>
              <a:ext cx="1809749" cy="1809749"/>
            </a:xfrm>
            <a:prstGeom prst="ellipse">
              <a:avLst/>
            </a:prstGeom>
            <a:solidFill>
              <a:schemeClr val="accent1">
                <a:lumMod val="75000"/>
              </a:schemeClr>
            </a:solid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5" name="Oval 16"/>
            <p:cNvSpPr/>
            <p:nvPr/>
          </p:nvSpPr>
          <p:spPr>
            <a:xfrm>
              <a:off x="3132057" y="1392157"/>
              <a:ext cx="1279685" cy="127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algn="ctr" defTabSz="1200150">
                <a:lnSpc>
                  <a:spcPct val="90000"/>
                </a:lnSpc>
                <a:spcBef>
                  <a:spcPct val="0"/>
                </a:spcBef>
                <a:spcAft>
                  <a:spcPct val="35000"/>
                </a:spcAft>
              </a:pPr>
              <a:r>
                <a:rPr lang="en-US" dirty="0">
                  <a:solidFill>
                    <a:srgbClr val="FFFFFF"/>
                  </a:solidFill>
                </a:rPr>
                <a:t>Learning Path</a:t>
              </a:r>
            </a:p>
          </p:txBody>
        </p:sp>
      </p:grpSp>
    </p:spTree>
    <p:extLst>
      <p:ext uri="{BB962C8B-B14F-4D97-AF65-F5344CB8AC3E}">
        <p14:creationId xmlns:p14="http://schemas.microsoft.com/office/powerpoint/2010/main" val="401462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32075B"/>
                </a:solidFill>
              </a:rPr>
              <a:t>Brightspace LeaP</a:t>
            </a:r>
            <a:br>
              <a:rPr lang="en-CA" dirty="0">
                <a:solidFill>
                  <a:srgbClr val="32075B"/>
                </a:solidFill>
              </a:rPr>
            </a:br>
            <a:r>
              <a:rPr lang="en-CA" sz="5400" dirty="0">
                <a:solidFill>
                  <a:srgbClr val="32075B"/>
                </a:solidFill>
              </a:rPr>
              <a:t>Tips and Tricks</a:t>
            </a:r>
            <a:endParaRPr lang="en-CA" b="1" dirty="0"/>
          </a:p>
        </p:txBody>
      </p:sp>
      <p:sp>
        <p:nvSpPr>
          <p:cNvPr id="3" name="Content Placeholder 2"/>
          <p:cNvSpPr>
            <a:spLocks noGrp="1"/>
          </p:cNvSpPr>
          <p:nvPr>
            <p:ph idx="1"/>
          </p:nvPr>
        </p:nvSpPr>
        <p:spPr>
          <a:xfrm>
            <a:off x="935665" y="3651250"/>
            <a:ext cx="12074482" cy="4514182"/>
          </a:xfrm>
        </p:spPr>
        <p:txBody>
          <a:bodyPr/>
          <a:lstStyle/>
          <a:p>
            <a:r>
              <a:rPr lang="en-CA" dirty="0"/>
              <a:t>Learning objectives should:</a:t>
            </a:r>
          </a:p>
          <a:p>
            <a:pPr lvl="1"/>
            <a:r>
              <a:rPr lang="en-CA" dirty="0"/>
              <a:t>be specific.</a:t>
            </a:r>
          </a:p>
          <a:p>
            <a:pPr lvl="1"/>
            <a:r>
              <a:rPr lang="en-CA" dirty="0"/>
              <a:t>use pertinent vocabulary.</a:t>
            </a:r>
          </a:p>
          <a:p>
            <a:pPr lvl="1"/>
            <a:r>
              <a:rPr lang="en-CA" dirty="0"/>
              <a:t>be phrased similar to a study guide note.</a:t>
            </a:r>
          </a:p>
        </p:txBody>
      </p:sp>
      <p:sp>
        <p:nvSpPr>
          <p:cNvPr id="4" name="Content Placeholder 2"/>
          <p:cNvSpPr txBox="1">
            <a:spLocks/>
          </p:cNvSpPr>
          <p:nvPr/>
        </p:nvSpPr>
        <p:spPr>
          <a:xfrm>
            <a:off x="13010147" y="3652921"/>
            <a:ext cx="10748211" cy="4514182"/>
          </a:xfrm>
          <a:prstGeom prst="rect">
            <a:avLst/>
          </a:prstGeom>
        </p:spPr>
        <p:txBody>
          <a:bodyPr vert="horz" lIns="91440" tIns="45720" rIns="91440" bIns="45720" rtlCol="0">
            <a:normAutofit lnSpcReduction="10000"/>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CA" dirty="0"/>
              <a:t>Content should:</a:t>
            </a:r>
          </a:p>
          <a:p>
            <a:pPr lvl="1"/>
            <a:r>
              <a:rPr lang="en-CA" dirty="0"/>
              <a:t>be focused.</a:t>
            </a:r>
          </a:p>
          <a:p>
            <a:pPr lvl="1"/>
            <a:r>
              <a:rPr lang="en-CA" dirty="0"/>
              <a:t>provide complete coverage.</a:t>
            </a:r>
          </a:p>
          <a:p>
            <a:pPr lvl="1"/>
            <a:r>
              <a:rPr lang="en-CA" dirty="0"/>
              <a:t>include diverse content on each topic</a:t>
            </a:r>
          </a:p>
          <a:p>
            <a:pPr lvl="1"/>
            <a:r>
              <a:rPr lang="en-CA" dirty="0"/>
              <a:t>have a textual component.</a:t>
            </a:r>
          </a:p>
          <a:p>
            <a:endParaRPr lang="en-CA" dirty="0"/>
          </a:p>
        </p:txBody>
      </p:sp>
      <p:sp>
        <p:nvSpPr>
          <p:cNvPr id="5" name="Content Placeholder 2"/>
          <p:cNvSpPr txBox="1">
            <a:spLocks/>
          </p:cNvSpPr>
          <p:nvPr/>
        </p:nvSpPr>
        <p:spPr>
          <a:xfrm>
            <a:off x="4223177" y="8165432"/>
            <a:ext cx="12074482" cy="4514182"/>
          </a:xfrm>
          <a:prstGeom prst="rect">
            <a:avLst/>
          </a:prstGeom>
        </p:spPr>
        <p:txBody>
          <a:bodyPr vert="horz" lIns="91440" tIns="45720" rIns="91440" bIns="45720" rtlCol="0">
            <a:norm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CA" dirty="0"/>
              <a:t>Questions should:</a:t>
            </a:r>
          </a:p>
          <a:p>
            <a:pPr lvl="1"/>
            <a:r>
              <a:rPr lang="en-CA" dirty="0"/>
              <a:t>be multiple choice or true/false.</a:t>
            </a:r>
          </a:p>
          <a:p>
            <a:pPr lvl="1"/>
            <a:r>
              <a:rPr lang="en-CA" dirty="0"/>
              <a:t>provide complete coverage.</a:t>
            </a:r>
          </a:p>
          <a:p>
            <a:pPr lvl="1"/>
            <a:r>
              <a:rPr lang="en-CA" dirty="0"/>
              <a:t>include a number of items that cover each learning objective</a:t>
            </a:r>
          </a:p>
          <a:p>
            <a:endParaRPr lang="en-CA" dirty="0"/>
          </a:p>
        </p:txBody>
      </p:sp>
      <p:pic>
        <p:nvPicPr>
          <p:cNvPr id="7" name="Picture 6"/>
          <p:cNvPicPr>
            <a:picLocks noChangeAspect="1"/>
          </p:cNvPicPr>
          <p:nvPr/>
        </p:nvPicPr>
        <p:blipFill>
          <a:blip r:embed="rId2"/>
          <a:stretch>
            <a:fillRect/>
          </a:stretch>
        </p:blipFill>
        <p:spPr>
          <a:xfrm>
            <a:off x="15187259" y="7957721"/>
            <a:ext cx="9211854" cy="4931276"/>
          </a:xfrm>
          <a:prstGeom prst="rect">
            <a:avLst/>
          </a:prstGeom>
        </p:spPr>
      </p:pic>
    </p:spTree>
    <p:extLst>
      <p:ext uri="{BB962C8B-B14F-4D97-AF65-F5344CB8AC3E}">
        <p14:creationId xmlns:p14="http://schemas.microsoft.com/office/powerpoint/2010/main" val="369045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32075B"/>
                </a:solidFill>
              </a:rPr>
              <a:t>Brightspace LeaP</a:t>
            </a:r>
            <a:br>
              <a:rPr lang="en-CA" sz="7900" dirty="0">
                <a:solidFill>
                  <a:srgbClr val="32075B"/>
                </a:solidFill>
              </a:rPr>
            </a:br>
            <a:r>
              <a:rPr lang="en-CA" sz="5400" dirty="0">
                <a:solidFill>
                  <a:srgbClr val="32075B"/>
                </a:solidFill>
              </a:rPr>
              <a:t>Case Study: BCIT – Automotive Program</a:t>
            </a:r>
            <a:endParaRPr lang="en-CA" dirty="0"/>
          </a:p>
        </p:txBody>
      </p:sp>
      <p:sp>
        <p:nvSpPr>
          <p:cNvPr id="3" name="Content Placeholder 2"/>
          <p:cNvSpPr>
            <a:spLocks noGrp="1"/>
          </p:cNvSpPr>
          <p:nvPr>
            <p:ph idx="1"/>
          </p:nvPr>
        </p:nvSpPr>
        <p:spPr/>
        <p:txBody>
          <a:bodyPr>
            <a:normAutofit fontScale="92500" lnSpcReduction="10000"/>
          </a:bodyPr>
          <a:lstStyle/>
          <a:p>
            <a:r>
              <a:rPr lang="en-CA" dirty="0"/>
              <a:t>Automotive Service Technician IP Refresher</a:t>
            </a:r>
          </a:p>
          <a:p>
            <a:pPr lvl="1"/>
            <a:r>
              <a:rPr lang="en-CA" dirty="0"/>
              <a:t>Prepares students for the Automotive Service Technician Inter-Provincial (IP) examination and/or the respected Industry Training Authority (ITA) level exams</a:t>
            </a:r>
          </a:p>
          <a:p>
            <a:pPr lvl="1"/>
            <a:r>
              <a:rPr lang="en-CA" dirty="0"/>
              <a:t>Pilot program with 53 students</a:t>
            </a:r>
          </a:p>
          <a:p>
            <a:pPr lvl="1"/>
            <a:r>
              <a:rPr lang="en-CA" dirty="0"/>
              <a:t>Content:</a:t>
            </a:r>
          </a:p>
          <a:p>
            <a:pPr lvl="2"/>
            <a:r>
              <a:rPr lang="en-CA" dirty="0" err="1"/>
              <a:t>Erjavec</a:t>
            </a:r>
            <a:r>
              <a:rPr lang="en-CA" dirty="0"/>
              <a:t> – Automotive Technology 3rd Canadian Edition</a:t>
            </a:r>
          </a:p>
          <a:p>
            <a:pPr lvl="2"/>
            <a:r>
              <a:rPr lang="en-CA" dirty="0" err="1"/>
              <a:t>Halderman</a:t>
            </a:r>
            <a:r>
              <a:rPr lang="en-CA" dirty="0"/>
              <a:t> – Advanced Automotive Electricity and </a:t>
            </a:r>
            <a:br>
              <a:rPr lang="en-CA" dirty="0"/>
            </a:br>
            <a:r>
              <a:rPr lang="en-CA" dirty="0"/>
              <a:t>Electronics</a:t>
            </a:r>
          </a:p>
          <a:p>
            <a:pPr lvl="2"/>
            <a:r>
              <a:rPr lang="en-CA" dirty="0" err="1"/>
              <a:t>Electude</a:t>
            </a:r>
            <a:r>
              <a:rPr lang="en-CA" dirty="0"/>
              <a:t> Automotive Simulations </a:t>
            </a:r>
          </a:p>
          <a:p>
            <a:r>
              <a:rPr lang="en-CA" dirty="0"/>
              <a:t>The anecdotal results from the pilot are very encouraging with </a:t>
            </a:r>
            <a:br>
              <a:rPr lang="en-CA" dirty="0"/>
            </a:br>
            <a:r>
              <a:rPr lang="en-CA" dirty="0"/>
              <a:t>the first deployment of the tool, the day before a final exam </a:t>
            </a:r>
            <a:br>
              <a:rPr lang="en-CA" dirty="0"/>
            </a:br>
            <a:r>
              <a:rPr lang="en-CA" dirty="0"/>
              <a:t>resulted in 15/16 students being successful with a significant </a:t>
            </a:r>
            <a:br>
              <a:rPr lang="en-CA" dirty="0"/>
            </a:br>
            <a:r>
              <a:rPr lang="en-CA" dirty="0"/>
              <a:t>increase in marks above the expected average.</a:t>
            </a:r>
          </a:p>
          <a:p>
            <a:endParaRPr lang="en-CA" dirty="0"/>
          </a:p>
          <a:p>
            <a:endParaRPr lang="en-CA" dirty="0"/>
          </a:p>
        </p:txBody>
      </p:sp>
      <p:pic>
        <p:nvPicPr>
          <p:cNvPr id="5" name="Picture 4"/>
          <p:cNvPicPr>
            <a:picLocks noChangeAspect="1"/>
          </p:cNvPicPr>
          <p:nvPr/>
        </p:nvPicPr>
        <p:blipFill>
          <a:blip r:embed="rId2"/>
          <a:stretch>
            <a:fillRect/>
          </a:stretch>
        </p:blipFill>
        <p:spPr>
          <a:xfrm>
            <a:off x="20462290" y="8002588"/>
            <a:ext cx="3162300" cy="4762500"/>
          </a:xfrm>
          <a:prstGeom prst="rect">
            <a:avLst/>
          </a:prstGeom>
        </p:spPr>
      </p:pic>
    </p:spTree>
    <p:extLst>
      <p:ext uri="{BB962C8B-B14F-4D97-AF65-F5344CB8AC3E}">
        <p14:creationId xmlns:p14="http://schemas.microsoft.com/office/powerpoint/2010/main" val="2187733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Questions?</a:t>
            </a:r>
          </a:p>
        </p:txBody>
      </p:sp>
      <p:pic>
        <p:nvPicPr>
          <p:cNvPr id="4" name="Picture Placeholder 6" descr="... we are asking you for your science questions, which we'll then pose to"/>
          <p:cNvPicPr>
            <a:picLocks noGrp="1" noChangeAspect="1"/>
          </p:cNvPicPr>
          <p:nvPr>
            <p:ph idx="1"/>
          </p:nvPr>
        </p:nvPicPr>
        <p:blipFill>
          <a:blip r:embed="rId2" cstate="email">
            <a:extLst>
              <a:ext uri="{28A0092B-C50C-407E-A947-70E740481C1C}">
                <a14:useLocalDpi xmlns:a14="http://schemas.microsoft.com/office/drawing/2010/main" val="0"/>
              </a:ext>
            </a:extLst>
          </a:blip>
          <a:srcRect/>
          <a:stretch>
            <a:fillRect/>
          </a:stretch>
        </p:blipFill>
        <p:spPr>
          <a:xfrm>
            <a:off x="7783918" y="3423683"/>
            <a:ext cx="4953000" cy="4953000"/>
          </a:xfrm>
        </p:spPr>
      </p:pic>
    </p:spTree>
    <p:extLst>
      <p:ext uri="{BB962C8B-B14F-4D97-AF65-F5344CB8AC3E}">
        <p14:creationId xmlns:p14="http://schemas.microsoft.com/office/powerpoint/2010/main" val="4038155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am I?</a:t>
            </a:r>
          </a:p>
        </p:txBody>
      </p:sp>
      <p:pic>
        <p:nvPicPr>
          <p:cNvPr id="8" name="Picture Placeholder 7"/>
          <p:cNvPicPr>
            <a:picLocks noGrp="1" noChangeAspect="1"/>
          </p:cNvPicPr>
          <p:nvPr>
            <p:ph type="pic" idx="1"/>
          </p:nvPr>
        </p:nvPicPr>
        <p:blipFill>
          <a:blip r:embed="rId2"/>
          <a:stretch>
            <a:fillRect/>
          </a:stretch>
        </p:blipFill>
        <p:spPr>
          <a:xfrm>
            <a:off x="9674043" y="3359185"/>
            <a:ext cx="5667375" cy="4905375"/>
          </a:xfrm>
        </p:spPr>
      </p:pic>
      <p:sp>
        <p:nvSpPr>
          <p:cNvPr id="4" name="Text Placeholder 3"/>
          <p:cNvSpPr>
            <a:spLocks noGrp="1"/>
          </p:cNvSpPr>
          <p:nvPr>
            <p:ph type="body" sz="half" idx="2"/>
          </p:nvPr>
        </p:nvSpPr>
        <p:spPr/>
        <p:txBody>
          <a:bodyPr/>
          <a:lstStyle/>
          <a:p>
            <a:r>
              <a:rPr lang="en-CA" dirty="0"/>
              <a:t>Stephen Michaud, D2L</a:t>
            </a:r>
            <a:br>
              <a:rPr lang="en-CA" dirty="0"/>
            </a:br>
            <a:r>
              <a:rPr lang="en-CA" dirty="0"/>
              <a:t>After starting with Nortel and IBM, I have spent the last 10 years working on cutting edge eLearning products at WebCT, Blackboard, and Pearson Education before joining </a:t>
            </a:r>
            <a:r>
              <a:rPr lang="en-CA" dirty="0" err="1"/>
              <a:t>Knowillage</a:t>
            </a:r>
            <a:r>
              <a:rPr lang="en-CA" dirty="0"/>
              <a:t> as head of R&amp;D. With the acquisition of </a:t>
            </a:r>
            <a:r>
              <a:rPr lang="en-CA" dirty="0" err="1"/>
              <a:t>Knowillage</a:t>
            </a:r>
            <a:r>
              <a:rPr lang="en-CA" dirty="0"/>
              <a:t> by D2L in the Fall of 2013, I continue to innovate in the field of Adaptive Learning.</a:t>
            </a:r>
            <a:endParaRPr lang="en-US" dirty="0"/>
          </a:p>
        </p:txBody>
      </p:sp>
    </p:spTree>
    <p:extLst>
      <p:ext uri="{BB962C8B-B14F-4D97-AF65-F5344CB8AC3E}">
        <p14:creationId xmlns:p14="http://schemas.microsoft.com/office/powerpoint/2010/main" val="297332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Outline</a:t>
            </a:r>
          </a:p>
        </p:txBody>
      </p:sp>
      <p:sp>
        <p:nvSpPr>
          <p:cNvPr id="3" name="Content Placeholder 2"/>
          <p:cNvSpPr>
            <a:spLocks noGrp="1"/>
          </p:cNvSpPr>
          <p:nvPr>
            <p:ph idx="1"/>
          </p:nvPr>
        </p:nvSpPr>
        <p:spPr/>
        <p:txBody>
          <a:bodyPr/>
          <a:lstStyle/>
          <a:p>
            <a:r>
              <a:rPr lang="en-CA" dirty="0"/>
              <a:t>Define Personalized and Adaptive Learning</a:t>
            </a:r>
          </a:p>
          <a:p>
            <a:r>
              <a:rPr lang="en-CA" dirty="0"/>
              <a:t>Ed-Tech Trends</a:t>
            </a:r>
          </a:p>
          <a:p>
            <a:r>
              <a:rPr lang="en-CA" dirty="0"/>
              <a:t>Personalized and Adaptive Learning in Brightspace</a:t>
            </a:r>
          </a:p>
          <a:p>
            <a:r>
              <a:rPr lang="en-CA" dirty="0"/>
              <a:t>Intelligent Agents</a:t>
            </a:r>
          </a:p>
          <a:p>
            <a:r>
              <a:rPr lang="en-CA" dirty="0"/>
              <a:t>Release Conditions</a:t>
            </a:r>
          </a:p>
          <a:p>
            <a:r>
              <a:rPr lang="en-CA" dirty="0"/>
              <a:t>Brightspace LeaP</a:t>
            </a:r>
          </a:p>
          <a:p>
            <a:r>
              <a:rPr lang="en-CA" dirty="0"/>
              <a:t>Questions</a:t>
            </a:r>
          </a:p>
          <a:p>
            <a:pPr lvl="1"/>
            <a:endParaRPr lang="en-CA" dirty="0"/>
          </a:p>
        </p:txBody>
      </p:sp>
    </p:spTree>
    <p:extLst>
      <p:ext uri="{BB962C8B-B14F-4D97-AF65-F5344CB8AC3E}">
        <p14:creationId xmlns:p14="http://schemas.microsoft.com/office/powerpoint/2010/main" val="2842392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Personalized and Adaptive Learning</a:t>
            </a:r>
          </a:p>
        </p:txBody>
      </p:sp>
      <p:sp>
        <p:nvSpPr>
          <p:cNvPr id="3" name="Content Placeholder 2"/>
          <p:cNvSpPr>
            <a:spLocks noGrp="1"/>
          </p:cNvSpPr>
          <p:nvPr>
            <p:ph idx="1"/>
          </p:nvPr>
        </p:nvSpPr>
        <p:spPr/>
        <p:txBody>
          <a:bodyPr>
            <a:normAutofit/>
          </a:bodyPr>
          <a:lstStyle/>
          <a:p>
            <a:pPr marL="0" indent="0">
              <a:buNone/>
            </a:pPr>
            <a:r>
              <a:rPr lang="en-CA" sz="3600" dirty="0"/>
              <a:t>“</a:t>
            </a:r>
            <a:r>
              <a:rPr lang="en-CA" sz="3600" b="1" dirty="0"/>
              <a:t>Adaptive learning </a:t>
            </a:r>
            <a:r>
              <a:rPr lang="en-CA" sz="3600" dirty="0"/>
              <a:t>is an educational method which uses computers as interactive teaching devices, and to orchestrate the allocation of human and mediated resources according to the unique needs of each learner. Computers adapt the presentation of educational material according to students' learning needs, as indicated by their responses to questions, tasks and experiences. The technology encompasses aspects derived from various fields of study including computer science, education, psychology, and brain science.”</a:t>
            </a:r>
            <a:br>
              <a:rPr lang="en-CA" sz="3600" dirty="0"/>
            </a:br>
            <a:r>
              <a:rPr lang="en-CA" sz="3600" dirty="0"/>
              <a:t>	From &lt;http://en.wikipedia.org/wiki/Adaptive_learning&gt; </a:t>
            </a:r>
          </a:p>
          <a:p>
            <a:endParaRPr lang="en-CA" sz="3600" dirty="0"/>
          </a:p>
          <a:p>
            <a:endParaRPr lang="en-CA" sz="3600" dirty="0"/>
          </a:p>
          <a:p>
            <a:pPr marL="0" indent="0">
              <a:buNone/>
            </a:pPr>
            <a:r>
              <a:rPr lang="en-CA" sz="3600" dirty="0"/>
              <a:t>“</a:t>
            </a:r>
            <a:r>
              <a:rPr lang="en-CA" sz="3600" b="1" dirty="0"/>
              <a:t>Personalized learning </a:t>
            </a:r>
            <a:r>
              <a:rPr lang="en-CA" sz="3600" dirty="0"/>
              <a:t>refers to instruction in which the pace of learning and the instructional approach are optimized for the needs of each learner. Learning objectives, instructional approaches, and instructional content (and its sequencing) may all vary based on learner needs. In addition, learning activities are meaningful and relevant to learners, driven by their interests, and often self-initiated.”</a:t>
            </a:r>
            <a:br>
              <a:rPr lang="en-CA" sz="3600" dirty="0"/>
            </a:br>
            <a:r>
              <a:rPr lang="en-CA" sz="3600" dirty="0"/>
              <a:t>	From "Reimagining the Role of Technology in Education: 2017 National Education Technology Plan Update”</a:t>
            </a:r>
          </a:p>
          <a:p>
            <a:endParaRPr lang="en-US" dirty="0"/>
          </a:p>
        </p:txBody>
      </p:sp>
    </p:spTree>
    <p:extLst>
      <p:ext uri="{BB962C8B-B14F-4D97-AF65-F5344CB8AC3E}">
        <p14:creationId xmlns:p14="http://schemas.microsoft.com/office/powerpoint/2010/main" val="1152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665" y="815311"/>
            <a:ext cx="18649507" cy="1306800"/>
          </a:xfrm>
        </p:spPr>
        <p:txBody>
          <a:bodyPr/>
          <a:lstStyle/>
          <a:p>
            <a:r>
              <a:rPr lang="en-CA" dirty="0"/>
              <a:t>Top Trends in Ed-Tech</a:t>
            </a:r>
          </a:p>
        </p:txBody>
      </p:sp>
      <p:pic>
        <p:nvPicPr>
          <p:cNvPr id="4" name="Picture 3"/>
          <p:cNvPicPr>
            <a:picLocks noChangeAspect="1"/>
          </p:cNvPicPr>
          <p:nvPr/>
        </p:nvPicPr>
        <p:blipFill>
          <a:blip r:embed="rId2"/>
          <a:stretch>
            <a:fillRect/>
          </a:stretch>
        </p:blipFill>
        <p:spPr>
          <a:xfrm>
            <a:off x="935665" y="3699884"/>
            <a:ext cx="7960782" cy="4322813"/>
          </a:xfrm>
          <a:prstGeom prst="rect">
            <a:avLst/>
          </a:prstGeom>
        </p:spPr>
      </p:pic>
      <p:sp>
        <p:nvSpPr>
          <p:cNvPr id="5" name="Oval 4"/>
          <p:cNvSpPr/>
          <p:nvPr/>
        </p:nvSpPr>
        <p:spPr>
          <a:xfrm>
            <a:off x="935665" y="2122111"/>
            <a:ext cx="2518611" cy="11851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Gartner HED</a:t>
            </a:r>
          </a:p>
        </p:txBody>
      </p:sp>
      <p:sp>
        <p:nvSpPr>
          <p:cNvPr id="8" name="Oval 7"/>
          <p:cNvSpPr/>
          <p:nvPr/>
        </p:nvSpPr>
        <p:spPr>
          <a:xfrm>
            <a:off x="11621505" y="6837520"/>
            <a:ext cx="2518611" cy="11851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Gartner K12</a:t>
            </a:r>
          </a:p>
        </p:txBody>
      </p:sp>
      <p:pic>
        <p:nvPicPr>
          <p:cNvPr id="9" name="Picture 8"/>
          <p:cNvPicPr>
            <a:picLocks noChangeAspect="1"/>
          </p:cNvPicPr>
          <p:nvPr/>
        </p:nvPicPr>
        <p:blipFill>
          <a:blip r:embed="rId3"/>
          <a:stretch>
            <a:fillRect/>
          </a:stretch>
        </p:blipFill>
        <p:spPr>
          <a:xfrm>
            <a:off x="16300564" y="2122111"/>
            <a:ext cx="7638048" cy="10666563"/>
          </a:xfrm>
          <a:prstGeom prst="rect">
            <a:avLst/>
          </a:prstGeom>
        </p:spPr>
      </p:pic>
      <p:pic>
        <p:nvPicPr>
          <p:cNvPr id="11" name="Picture 10"/>
          <p:cNvPicPr>
            <a:picLocks noChangeAspect="1"/>
          </p:cNvPicPr>
          <p:nvPr/>
        </p:nvPicPr>
        <p:blipFill>
          <a:blip r:embed="rId4"/>
          <a:stretch>
            <a:fillRect/>
          </a:stretch>
        </p:blipFill>
        <p:spPr>
          <a:xfrm>
            <a:off x="6630102" y="8418839"/>
            <a:ext cx="7260631" cy="4320000"/>
          </a:xfrm>
          <a:prstGeom prst="rect">
            <a:avLst/>
          </a:prstGeom>
        </p:spPr>
      </p:pic>
      <p:sp>
        <p:nvSpPr>
          <p:cNvPr id="12" name="Oval 11"/>
          <p:cNvSpPr/>
          <p:nvPr/>
        </p:nvSpPr>
        <p:spPr>
          <a:xfrm>
            <a:off x="1540042" y="7251032"/>
            <a:ext cx="1459832"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6710311" y="5548469"/>
            <a:ext cx="1695751"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6862711" y="10354249"/>
            <a:ext cx="2033736"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11637547" y="10907702"/>
            <a:ext cx="2033736"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16300564" y="12167008"/>
            <a:ext cx="2340362"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16300564" y="4395537"/>
            <a:ext cx="2033736" cy="3088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16300564" y="6411475"/>
            <a:ext cx="2033736"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a:off x="6710311" y="9295670"/>
            <a:ext cx="2353478"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Oval 20"/>
          <p:cNvSpPr/>
          <p:nvPr/>
        </p:nvSpPr>
        <p:spPr>
          <a:xfrm>
            <a:off x="6750417" y="9849120"/>
            <a:ext cx="2353478"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p:cNvSpPr/>
          <p:nvPr/>
        </p:nvSpPr>
        <p:spPr>
          <a:xfrm>
            <a:off x="11610543" y="9295669"/>
            <a:ext cx="2060740"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6630102" y="10906969"/>
            <a:ext cx="2353478" cy="44917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p:cNvSpPr/>
          <p:nvPr/>
        </p:nvSpPr>
        <p:spPr>
          <a:xfrm>
            <a:off x="1106000" y="5962296"/>
            <a:ext cx="2353478" cy="2780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Oval 24"/>
          <p:cNvSpPr/>
          <p:nvPr/>
        </p:nvSpPr>
        <p:spPr>
          <a:xfrm>
            <a:off x="1100798" y="5262365"/>
            <a:ext cx="2353478" cy="2780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1100798" y="4984282"/>
            <a:ext cx="2353478" cy="2780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p:cNvSpPr/>
          <p:nvPr/>
        </p:nvSpPr>
        <p:spPr>
          <a:xfrm>
            <a:off x="1106000" y="4642338"/>
            <a:ext cx="2353478" cy="2780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p:cNvSpPr/>
          <p:nvPr/>
        </p:nvSpPr>
        <p:spPr>
          <a:xfrm>
            <a:off x="6347203" y="4650359"/>
            <a:ext cx="2353478" cy="2780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80248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Gartner Hype Cycle</a:t>
            </a: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2401196" y="2301589"/>
            <a:ext cx="15718443" cy="10216988"/>
          </a:xfrm>
          <a:prstGeom prst="rect">
            <a:avLst/>
          </a:prstGeom>
        </p:spPr>
      </p:pic>
    </p:spTree>
    <p:extLst>
      <p:ext uri="{BB962C8B-B14F-4D97-AF65-F5344CB8AC3E}">
        <p14:creationId xmlns:p14="http://schemas.microsoft.com/office/powerpoint/2010/main" val="3227690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Gartner Hype Cycle</a:t>
            </a:r>
          </a:p>
        </p:txBody>
      </p:sp>
      <p:pic>
        <p:nvPicPr>
          <p:cNvPr id="6" name="Content Placeholder 5"/>
          <p:cNvPicPr>
            <a:picLocks noGrp="1" noChangeAspect="1"/>
          </p:cNvPicPr>
          <p:nvPr>
            <p:ph idx="1"/>
          </p:nvPr>
        </p:nvPicPr>
        <p:blipFill>
          <a:blip r:embed="rId2"/>
          <a:stretch>
            <a:fillRect/>
          </a:stretch>
        </p:blipFill>
        <p:spPr>
          <a:xfrm>
            <a:off x="2545168" y="2515201"/>
            <a:ext cx="15430500" cy="10029825"/>
          </a:xfrm>
        </p:spPr>
      </p:pic>
    </p:spTree>
    <p:extLst>
      <p:ext uri="{BB962C8B-B14F-4D97-AF65-F5344CB8AC3E}">
        <p14:creationId xmlns:p14="http://schemas.microsoft.com/office/powerpoint/2010/main" val="3939453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Gartner Hype Cycle</a:t>
            </a:r>
          </a:p>
        </p:txBody>
      </p:sp>
      <p:pic>
        <p:nvPicPr>
          <p:cNvPr id="11" name="Pictur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401200" y="2300400"/>
            <a:ext cx="15718443" cy="10216988"/>
          </a:xfrm>
          <a:prstGeom prst="rect">
            <a:avLst/>
          </a:prstGeom>
        </p:spPr>
      </p:pic>
      <p:sp>
        <p:nvSpPr>
          <p:cNvPr id="12" name="Line Callout 1 (No Border) 3"/>
          <p:cNvSpPr/>
          <p:nvPr/>
        </p:nvSpPr>
        <p:spPr>
          <a:xfrm flipH="1">
            <a:off x="1860332" y="2816791"/>
            <a:ext cx="2025493" cy="1015663"/>
          </a:xfrm>
          <a:prstGeom prst="callout1">
            <a:avLst>
              <a:gd name="adj1" fmla="val 18750"/>
              <a:gd name="adj2" fmla="val -8333"/>
              <a:gd name="adj3" fmla="val 76651"/>
              <a:gd name="adj4" fmla="val -5210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CA" sz="2000" dirty="0"/>
              <a:t>Adaptive Learning – 2012</a:t>
            </a:r>
          </a:p>
          <a:p>
            <a:pPr algn="ctr"/>
            <a:r>
              <a:rPr lang="en-CA" sz="2000" dirty="0"/>
              <a:t>5 – 10 Years</a:t>
            </a:r>
          </a:p>
        </p:txBody>
      </p:sp>
      <p:sp>
        <p:nvSpPr>
          <p:cNvPr id="13" name="Line Callout 1 (No Border) 6"/>
          <p:cNvSpPr/>
          <p:nvPr/>
        </p:nvSpPr>
        <p:spPr>
          <a:xfrm>
            <a:off x="6813289" y="4004288"/>
            <a:ext cx="2025493" cy="1015663"/>
          </a:xfrm>
          <a:prstGeom prst="callout1">
            <a:avLst>
              <a:gd name="adj1" fmla="val 18750"/>
              <a:gd name="adj2" fmla="val -8333"/>
              <a:gd name="adj3" fmla="val 76651"/>
              <a:gd name="adj4" fmla="val -5210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CA" sz="2000" dirty="0"/>
              <a:t>Adaptive Learning – 2013</a:t>
            </a:r>
          </a:p>
          <a:p>
            <a:pPr algn="ctr"/>
            <a:r>
              <a:rPr lang="en-CA" sz="2000" dirty="0"/>
              <a:t>5 – 10 Year</a:t>
            </a:r>
          </a:p>
        </p:txBody>
      </p:sp>
      <p:sp>
        <p:nvSpPr>
          <p:cNvPr id="14" name="Line Callout 1 (No Border) 7"/>
          <p:cNvSpPr/>
          <p:nvPr/>
        </p:nvSpPr>
        <p:spPr>
          <a:xfrm>
            <a:off x="7324247" y="5746837"/>
            <a:ext cx="2025493" cy="1015663"/>
          </a:xfrm>
          <a:prstGeom prst="callout1">
            <a:avLst>
              <a:gd name="adj1" fmla="val 18750"/>
              <a:gd name="adj2" fmla="val -8333"/>
              <a:gd name="adj3" fmla="val 76651"/>
              <a:gd name="adj4" fmla="val -5210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CA" sz="2000" dirty="0"/>
              <a:t>Adaptive Learning – 2014</a:t>
            </a:r>
          </a:p>
          <a:p>
            <a:pPr algn="ctr"/>
            <a:r>
              <a:rPr lang="en-CA" sz="2000" dirty="0"/>
              <a:t>5 – 10 Years</a:t>
            </a:r>
          </a:p>
        </p:txBody>
      </p:sp>
      <p:sp>
        <p:nvSpPr>
          <p:cNvPr id="15" name="Line Callout 1 (No Border) 8"/>
          <p:cNvSpPr/>
          <p:nvPr/>
        </p:nvSpPr>
        <p:spPr>
          <a:xfrm flipH="1">
            <a:off x="3351602" y="6474331"/>
            <a:ext cx="2025493" cy="1015663"/>
          </a:xfrm>
          <a:prstGeom prst="callout1">
            <a:avLst>
              <a:gd name="adj1" fmla="val 18750"/>
              <a:gd name="adj2" fmla="val -8333"/>
              <a:gd name="adj3" fmla="val 76651"/>
              <a:gd name="adj4" fmla="val -5210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CA" sz="2000" dirty="0"/>
              <a:t>Adaptive Learning – 2015 2-5 Years</a:t>
            </a:r>
          </a:p>
        </p:txBody>
      </p:sp>
      <p:sp>
        <p:nvSpPr>
          <p:cNvPr id="16" name="Line Callout 1 (No Border) 8"/>
          <p:cNvSpPr/>
          <p:nvPr/>
        </p:nvSpPr>
        <p:spPr>
          <a:xfrm flipH="1">
            <a:off x="5033257" y="9383090"/>
            <a:ext cx="2025493" cy="1015663"/>
          </a:xfrm>
          <a:prstGeom prst="callout1">
            <a:avLst>
              <a:gd name="adj1" fmla="val 18750"/>
              <a:gd name="adj2" fmla="val -8333"/>
              <a:gd name="adj3" fmla="val 76651"/>
              <a:gd name="adj4" fmla="val -52101"/>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CA" sz="2000" dirty="0"/>
              <a:t>Adaptive Learning – 2016 2-5 Years</a:t>
            </a:r>
          </a:p>
        </p:txBody>
      </p:sp>
    </p:spTree>
    <p:extLst>
      <p:ext uri="{BB962C8B-B14F-4D97-AF65-F5344CB8AC3E}">
        <p14:creationId xmlns:p14="http://schemas.microsoft.com/office/powerpoint/2010/main" val="86366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Brightspace Today</a:t>
            </a:r>
          </a:p>
        </p:txBody>
      </p:sp>
      <p:sp>
        <p:nvSpPr>
          <p:cNvPr id="3" name="Content Placeholder 2"/>
          <p:cNvSpPr>
            <a:spLocks noGrp="1"/>
          </p:cNvSpPr>
          <p:nvPr>
            <p:ph idx="1"/>
          </p:nvPr>
        </p:nvSpPr>
        <p:spPr>
          <a:xfrm>
            <a:off x="935665" y="3423682"/>
            <a:ext cx="8561261" cy="3246855"/>
          </a:xfrm>
        </p:spPr>
        <p:txBody>
          <a:bodyPr/>
          <a:lstStyle/>
          <a:p>
            <a:r>
              <a:rPr lang="en-CA" dirty="0"/>
              <a:t>Personalized Learning</a:t>
            </a:r>
          </a:p>
          <a:p>
            <a:pPr lvl="1"/>
            <a:r>
              <a:rPr lang="en-CA" dirty="0"/>
              <a:t>Intelligent Agents</a:t>
            </a:r>
          </a:p>
          <a:p>
            <a:pPr lvl="1"/>
            <a:r>
              <a:rPr lang="en-CA" dirty="0"/>
              <a:t>Release Conditions</a:t>
            </a:r>
          </a:p>
          <a:p>
            <a:pPr lvl="1"/>
            <a:r>
              <a:rPr lang="en-CA" dirty="0"/>
              <a:t>LeaP</a:t>
            </a:r>
          </a:p>
        </p:txBody>
      </p:sp>
      <p:sp>
        <p:nvSpPr>
          <p:cNvPr id="4" name="Content Placeholder 2"/>
          <p:cNvSpPr txBox="1">
            <a:spLocks/>
          </p:cNvSpPr>
          <p:nvPr/>
        </p:nvSpPr>
        <p:spPr>
          <a:xfrm>
            <a:off x="5979788" y="6670537"/>
            <a:ext cx="8561261" cy="3246855"/>
          </a:xfrm>
          <a:prstGeom prst="rect">
            <a:avLst/>
          </a:prstGeom>
        </p:spPr>
        <p:txBody>
          <a:bodyPr vert="horz" lIns="91440" tIns="45720" rIns="91440" bIns="45720" rtlCol="0">
            <a:norm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CA" dirty="0"/>
              <a:t>Intervention tools</a:t>
            </a:r>
          </a:p>
          <a:p>
            <a:pPr lvl="1"/>
            <a:r>
              <a:rPr lang="en-CA" dirty="0"/>
              <a:t>Student Success System</a:t>
            </a:r>
          </a:p>
          <a:p>
            <a:pPr lvl="1"/>
            <a:r>
              <a:rPr lang="en-CA" dirty="0"/>
              <a:t>Insights</a:t>
            </a:r>
          </a:p>
          <a:p>
            <a:pPr lvl="1"/>
            <a:r>
              <a:rPr lang="en-CA" dirty="0"/>
              <a:t>Data Hub</a:t>
            </a:r>
          </a:p>
        </p:txBody>
      </p:sp>
      <p:sp>
        <p:nvSpPr>
          <p:cNvPr id="5" name="Content Placeholder 2"/>
          <p:cNvSpPr txBox="1">
            <a:spLocks/>
          </p:cNvSpPr>
          <p:nvPr/>
        </p:nvSpPr>
        <p:spPr>
          <a:xfrm>
            <a:off x="11023911" y="3423683"/>
            <a:ext cx="8561261" cy="3246855"/>
          </a:xfrm>
          <a:prstGeom prst="rect">
            <a:avLst/>
          </a:prstGeom>
        </p:spPr>
        <p:txBody>
          <a:bodyPr vert="horz" lIns="91440" tIns="45720" rIns="91440" bIns="45720" rtlCol="0">
            <a:norm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CA" dirty="0"/>
              <a:t>Adaptive Learning</a:t>
            </a:r>
          </a:p>
          <a:p>
            <a:pPr lvl="1"/>
            <a:r>
              <a:rPr lang="en-CA" dirty="0"/>
              <a:t>Release Conditions</a:t>
            </a:r>
          </a:p>
          <a:p>
            <a:pPr lvl="1"/>
            <a:r>
              <a:rPr lang="en-CA" dirty="0"/>
              <a:t>LeaP</a:t>
            </a:r>
          </a:p>
        </p:txBody>
      </p:sp>
      <p:pic>
        <p:nvPicPr>
          <p:cNvPr id="7" name="Picture 6" descr="105.946: Fisher-Price &lt;strong&gt;Tool Kit&lt;/strong&gt; | play &lt;strong&gt;set&lt;/strong&gt; | Play Sets | Toys | Online ..."/>
          <p:cNvPicPr>
            <a:picLocks noChangeAspect="1"/>
          </p:cNvPicPr>
          <p:nvPr/>
        </p:nvPicPr>
        <p:blipFill>
          <a:blip r:embed="rId2"/>
          <a:stretch>
            <a:fillRect/>
          </a:stretch>
        </p:blipFill>
        <p:spPr>
          <a:xfrm>
            <a:off x="16068034" y="6670538"/>
            <a:ext cx="6761392" cy="4179650"/>
          </a:xfrm>
          <a:prstGeom prst="rect">
            <a:avLst/>
          </a:prstGeom>
        </p:spPr>
      </p:pic>
    </p:spTree>
    <p:extLst>
      <p:ext uri="{BB962C8B-B14F-4D97-AF65-F5344CB8AC3E}">
        <p14:creationId xmlns:p14="http://schemas.microsoft.com/office/powerpoint/2010/main" val="130807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theme/theme1.xml><?xml version="1.0" encoding="utf-8"?>
<a:theme xmlns:a="http://schemas.openxmlformats.org/drawingml/2006/main" name="Office Theme">
  <a:themeElements>
    <a:clrScheme name="Fusion17">
      <a:dk1>
        <a:srgbClr val="32075B"/>
      </a:dk1>
      <a:lt1>
        <a:srgbClr val="FFFFFF"/>
      </a:lt1>
      <a:dk2>
        <a:srgbClr val="320759"/>
      </a:dk2>
      <a:lt2>
        <a:srgbClr val="FFFFFF"/>
      </a:lt2>
      <a:accent1>
        <a:srgbClr val="E10980"/>
      </a:accent1>
      <a:accent2>
        <a:srgbClr val="ED7D31"/>
      </a:accent2>
      <a:accent3>
        <a:srgbClr val="009FA5"/>
      </a:accent3>
      <a:accent4>
        <a:srgbClr val="A82F5E"/>
      </a:accent4>
      <a:accent5>
        <a:srgbClr val="717171"/>
      </a:accent5>
      <a:accent6>
        <a:srgbClr val="7EA033"/>
      </a:accent6>
      <a:hlink>
        <a:srgbClr val="00B9D2"/>
      </a:hlink>
      <a:folHlink>
        <a:srgbClr val="00B9D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TotalTime>
  <Words>867</Words>
  <Application>Microsoft Office PowerPoint</Application>
  <PresentationFormat>Custom</PresentationFormat>
  <Paragraphs>125</Paragraphs>
  <Slides>19</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Getting Started with Personalized and Adaptive Learning</vt:lpstr>
      <vt:lpstr>Who am I?</vt:lpstr>
      <vt:lpstr>Outline</vt:lpstr>
      <vt:lpstr>Personalized and Adaptive Learning</vt:lpstr>
      <vt:lpstr>Top Trends in Ed-Tech</vt:lpstr>
      <vt:lpstr>Gartner Hype Cycle</vt:lpstr>
      <vt:lpstr>Gartner Hype Cycle</vt:lpstr>
      <vt:lpstr>Gartner Hype Cycle</vt:lpstr>
      <vt:lpstr>Brightspace Today</vt:lpstr>
      <vt:lpstr>Intelligent Agents What are they?</vt:lpstr>
      <vt:lpstr>Intelligent Agents Tips and Tricks</vt:lpstr>
      <vt:lpstr>Intelligent Agents Case Study: Deakin University - Engaging every learner</vt:lpstr>
      <vt:lpstr>Release Conditions What are they?</vt:lpstr>
      <vt:lpstr>Release Conditions Tips and Tricks</vt:lpstr>
      <vt:lpstr>Release Conditions Case Study: Red River College – CBE Custom Pathways</vt:lpstr>
      <vt:lpstr>Brightspace LeaP What is it?</vt:lpstr>
      <vt:lpstr>Brightspace LeaP Tips and Tricks</vt:lpstr>
      <vt:lpstr>Brightspace LeaP Case Study: BCIT – Automotive Program</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Clint Milmine</dc:creator>
  <cp:lastModifiedBy>Stephen Michaud</cp:lastModifiedBy>
  <cp:revision>46</cp:revision>
  <dcterms:created xsi:type="dcterms:W3CDTF">2017-04-12T13:31:12Z</dcterms:created>
  <dcterms:modified xsi:type="dcterms:W3CDTF">2017-07-05T23:17:16Z</dcterms:modified>
</cp:coreProperties>
</file>